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8" r:id="rId2"/>
    <p:sldId id="267" r:id="rId3"/>
    <p:sldId id="269" r:id="rId4"/>
    <p:sldId id="299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15" r:id="rId14"/>
    <p:sldId id="309" r:id="rId15"/>
    <p:sldId id="316" r:id="rId16"/>
    <p:sldId id="310" r:id="rId17"/>
    <p:sldId id="311" r:id="rId18"/>
    <p:sldId id="314" r:id="rId19"/>
    <p:sldId id="313" r:id="rId20"/>
    <p:sldId id="312" r:id="rId21"/>
    <p:sldId id="29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8" autoAdjust="0"/>
    <p:restoredTop sz="94711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2753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BD12F63B-4E03-4F07-A526-01DE9A969666}"/>
    <pc:docChg chg="modSld modMainMaster">
      <pc:chgData name="Brian Brogaard" userId="466ef7659165ab1f" providerId="LiveId" clId="{BD12F63B-4E03-4F07-A526-01DE9A969666}" dt="2021-01-22T17:31:50.615" v="9" actId="207"/>
      <pc:docMkLst>
        <pc:docMk/>
      </pc:docMkLst>
      <pc:sldChg chg="modSp mod">
        <pc:chgData name="Brian Brogaard" userId="466ef7659165ab1f" providerId="LiveId" clId="{BD12F63B-4E03-4F07-A526-01DE9A969666}" dt="2021-01-22T17:31:23.813" v="1" actId="1076"/>
        <pc:sldMkLst>
          <pc:docMk/>
          <pc:sldMk cId="0" sldId="315"/>
        </pc:sldMkLst>
        <pc:spChg chg="mod">
          <ac:chgData name="Brian Brogaard" userId="466ef7659165ab1f" providerId="LiveId" clId="{BD12F63B-4E03-4F07-A526-01DE9A969666}" dt="2021-01-22T17:31:23.813" v="1" actId="1076"/>
          <ac:spMkLst>
            <pc:docMk/>
            <pc:sldMk cId="0" sldId="315"/>
            <ac:spMk id="6" creationId="{00000000-0000-0000-0000-000000000000}"/>
          </ac:spMkLst>
        </pc:spChg>
      </pc:sldChg>
      <pc:sldChg chg="modSp mod">
        <pc:chgData name="Brian Brogaard" userId="466ef7659165ab1f" providerId="LiveId" clId="{BD12F63B-4E03-4F07-A526-01DE9A969666}" dt="2021-01-22T17:31:29.638" v="3" actId="1076"/>
        <pc:sldMkLst>
          <pc:docMk/>
          <pc:sldMk cId="0" sldId="316"/>
        </pc:sldMkLst>
        <pc:spChg chg="mod">
          <ac:chgData name="Brian Brogaard" userId="466ef7659165ab1f" providerId="LiveId" clId="{BD12F63B-4E03-4F07-A526-01DE9A969666}" dt="2021-01-22T17:31:29.638" v="3" actId="1076"/>
          <ac:spMkLst>
            <pc:docMk/>
            <pc:sldMk cId="0" sldId="316"/>
            <ac:spMk id="7" creationId="{00000000-0000-0000-0000-000000000000}"/>
          </ac:spMkLst>
        </pc:spChg>
      </pc:sldChg>
      <pc:sldMasterChg chg="modSp mod modSldLayout">
        <pc:chgData name="Brian Brogaard" userId="466ef7659165ab1f" providerId="LiveId" clId="{BD12F63B-4E03-4F07-A526-01DE9A969666}" dt="2021-01-22T17:31:50.615" v="9" actId="207"/>
        <pc:sldMasterMkLst>
          <pc:docMk/>
          <pc:sldMasterMk cId="0" sldId="2147483648"/>
        </pc:sldMasterMkLst>
        <pc:spChg chg="mod">
          <ac:chgData name="Brian Brogaard" userId="466ef7659165ab1f" providerId="LiveId" clId="{BD12F63B-4E03-4F07-A526-01DE9A969666}" dt="2021-01-22T17:31:40.221" v="6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BD12F63B-4E03-4F07-A526-01DE9A969666}" dt="2021-01-22T17:31:50.615" v="9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BD12F63B-4E03-4F07-A526-01DE9A969666}" dt="2021-01-22T17:31:50.615" v="9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9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9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/>
              <a:t>Measuring Investment Performance: The Concept of Returns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9.2.3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1C3F94"/>
                </a:solidFill>
                <a:latin typeface="+mj-lt"/>
                <a:ea typeface="+mj-ea"/>
                <a:cs typeface="+mj-cs"/>
              </a:rPr>
              <a:t>NCREIF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Index Return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9.2.4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Real versus Nominal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9.2.5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Measuring Risk in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9-1 </a:t>
            </a:r>
            <a:r>
              <a:rPr lang="en-US" dirty="0"/>
              <a:t>Risk and Expected Return as Future Return Probability Distributions: Three Assets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08713" y="1392222"/>
            <a:ext cx="7331750" cy="4800600"/>
            <a:chOff x="1008713" y="1392222"/>
            <a:chExt cx="7331750" cy="4800600"/>
          </a:xfrm>
        </p:grpSpPr>
        <p:sp>
          <p:nvSpPr>
            <p:cNvPr id="6" name="TextBox 5"/>
            <p:cNvSpPr txBox="1"/>
            <p:nvPr/>
          </p:nvSpPr>
          <p:spPr>
            <a:xfrm rot="16200000">
              <a:off x="6715178" y="4567537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8713" y="1392222"/>
              <a:ext cx="7126574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9.2.6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Relationship between Risk and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9-2 </a:t>
            </a:r>
            <a:r>
              <a:rPr lang="en-US" dirty="0"/>
              <a:t>Financial Economics in a Nutshell: Risk and Return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562609"/>
            <a:ext cx="7963938" cy="3990975"/>
            <a:chOff x="685800" y="1433513"/>
            <a:chExt cx="7963938" cy="39909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433513"/>
              <a:ext cx="7772400" cy="399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 rot="16200000">
              <a:off x="7024453" y="3799203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9.2.7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Summarizing Periodic Returns: Synthesizing the Three Ways to Break Down the Total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9.3 </a:t>
            </a:r>
            <a:r>
              <a:rPr lang="en-US" sz="3200" kern="1200" dirty="0" err="1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Multiperiod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and Money-Weighted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9.3.1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Time-Weighted Average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9.3.2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Internal Rate of Return (</a:t>
            </a:r>
            <a:r>
              <a:rPr lang="en-US" sz="3200" kern="1200" dirty="0" err="1">
                <a:solidFill>
                  <a:srgbClr val="1C3F94"/>
                </a:solidFill>
                <a:latin typeface="+mj-lt"/>
                <a:ea typeface="+mj-ea"/>
                <a:cs typeface="+mj-cs"/>
              </a:rPr>
              <a:t>IRR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en-US" b="1" dirty="0">
                <a:solidFill>
                  <a:srgbClr val="1C3F94"/>
                </a:solidFill>
              </a:rPr>
              <a:t>9.1 </a:t>
            </a:r>
            <a:r>
              <a:rPr lang="en-US" dirty="0"/>
              <a:t>	Investment Returns: Basic Definitions and Classification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9.1.1</a:t>
            </a:r>
            <a:r>
              <a:rPr lang="en-US" dirty="0"/>
              <a:t> 	Two Fundamental Types of Return Measures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9.1.2</a:t>
            </a:r>
            <a:r>
              <a:rPr lang="en-US" dirty="0"/>
              <a:t> 	Advantages and Disadvantages of Periodic and </a:t>
            </a:r>
            <a:r>
              <a:rPr lang="en-US" dirty="0" err="1"/>
              <a:t>Multiperiod</a:t>
            </a:r>
            <a:r>
              <a:rPr lang="en-US" dirty="0"/>
              <a:t> Return Measures</a:t>
            </a:r>
          </a:p>
          <a:p>
            <a:pPr marL="457200" indent="-457200">
              <a:buNone/>
            </a:pPr>
            <a:r>
              <a:rPr lang="en-US" sz="2900" b="1" dirty="0">
                <a:solidFill>
                  <a:srgbClr val="1C3F94"/>
                </a:solidFill>
              </a:rPr>
              <a:t>9.2</a:t>
            </a:r>
            <a:r>
              <a:rPr lang="en-US" dirty="0"/>
              <a:t> 	Periodic Returns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9.2.1</a:t>
            </a:r>
            <a:r>
              <a:rPr lang="en-US" dirty="0"/>
              <a:t> 	Formal Definition of the Periodic Return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9.2.2</a:t>
            </a:r>
            <a:r>
              <a:rPr lang="en-US" dirty="0"/>
              <a:t> 	Time-Weighted Investment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9.2.3</a:t>
            </a:r>
            <a:r>
              <a:rPr lang="en-US" dirty="0"/>
              <a:t> 	</a:t>
            </a:r>
            <a:r>
              <a:rPr lang="en-US" dirty="0" err="1"/>
              <a:t>NCREIF</a:t>
            </a:r>
            <a:r>
              <a:rPr lang="en-US" dirty="0"/>
              <a:t> Index Return Formula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9.2.4</a:t>
            </a:r>
            <a:r>
              <a:rPr lang="en-US" dirty="0"/>
              <a:t> 	Real versus Nominal Returns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9.2.5</a:t>
            </a:r>
            <a:r>
              <a:rPr lang="en-US" dirty="0"/>
              <a:t> 	Measuring Risk in Returns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9.2.6</a:t>
            </a:r>
            <a:r>
              <a:rPr lang="en-US" dirty="0"/>
              <a:t> 	Relationship between Risk and Return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9.2.7</a:t>
            </a:r>
            <a:r>
              <a:rPr lang="en-US" dirty="0"/>
              <a:t> 	Summarizing Periodic Returns: Synthesizing the Three Ways to Break Down the Total Return</a:t>
            </a:r>
          </a:p>
          <a:p>
            <a:pPr marL="457200" indent="-457200">
              <a:buNone/>
            </a:pPr>
            <a:r>
              <a:rPr lang="en-US" sz="2900" b="1" dirty="0">
                <a:solidFill>
                  <a:srgbClr val="1C3F94"/>
                </a:solidFill>
              </a:rPr>
              <a:t>9.3</a:t>
            </a:r>
            <a:r>
              <a:rPr lang="en-US" dirty="0"/>
              <a:t> 	</a:t>
            </a:r>
            <a:r>
              <a:rPr lang="en-US" dirty="0" err="1"/>
              <a:t>Multiperiod</a:t>
            </a:r>
            <a:r>
              <a:rPr lang="en-US" dirty="0"/>
              <a:t> and Money-Weighted Returns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9.3.1</a:t>
            </a:r>
            <a:r>
              <a:rPr lang="en-US" dirty="0"/>
              <a:t> 	Time-Weighted Average Return</a:t>
            </a:r>
          </a:p>
          <a:p>
            <a:pPr marL="1030288" lvl="1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9.3.2</a:t>
            </a:r>
            <a:r>
              <a:rPr lang="en-US" dirty="0"/>
              <a:t> 	Internal Rate of Return (</a:t>
            </a:r>
            <a:r>
              <a:rPr lang="en-US" dirty="0" err="1"/>
              <a:t>IRR</a:t>
            </a:r>
            <a:r>
              <a:rPr lang="en-US" dirty="0"/>
              <a:t>)</a:t>
            </a:r>
          </a:p>
          <a:p>
            <a:pPr marL="457200" indent="-457200">
              <a:buNone/>
            </a:pPr>
            <a:r>
              <a:rPr lang="en-US" sz="2900" b="1" dirty="0">
                <a:solidFill>
                  <a:srgbClr val="1C3F94"/>
                </a:solidFill>
              </a:rPr>
              <a:t>9.4</a:t>
            </a:r>
            <a:r>
              <a:rPr lang="en-US" dirty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9.4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 fontScale="70000" lnSpcReduction="20000"/>
          </a:bodyPr>
          <a:lstStyle/>
          <a:p>
            <a:r>
              <a:rPr lang="en-US" dirty="0"/>
              <a:t>returns</a:t>
            </a:r>
          </a:p>
          <a:p>
            <a:r>
              <a:rPr lang="en-US" dirty="0"/>
              <a:t>ex post</a:t>
            </a:r>
          </a:p>
          <a:p>
            <a:r>
              <a:rPr lang="en-US" dirty="0"/>
              <a:t>ex ante</a:t>
            </a:r>
          </a:p>
          <a:p>
            <a:r>
              <a:rPr lang="en-US" dirty="0"/>
              <a:t>period-by-period (periodic) returns</a:t>
            </a:r>
          </a:p>
          <a:p>
            <a:r>
              <a:rPr lang="en-US" dirty="0" err="1"/>
              <a:t>multiperiod</a:t>
            </a:r>
            <a:r>
              <a:rPr lang="en-US" dirty="0"/>
              <a:t> returns</a:t>
            </a:r>
          </a:p>
          <a:p>
            <a:r>
              <a:rPr lang="en-US" dirty="0"/>
              <a:t>holding period returns (</a:t>
            </a:r>
            <a:r>
              <a:rPr lang="en-US" dirty="0" err="1"/>
              <a:t>HPR</a:t>
            </a:r>
            <a:r>
              <a:rPr lang="en-US" dirty="0"/>
              <a:t>)</a:t>
            </a:r>
          </a:p>
          <a:p>
            <a:r>
              <a:rPr lang="en-US" dirty="0"/>
              <a:t>time-weighted return (</a:t>
            </a:r>
            <a:r>
              <a:rPr lang="en-US" dirty="0" err="1"/>
              <a:t>TWR</a:t>
            </a:r>
            <a:r>
              <a:rPr lang="en-US" dirty="0"/>
              <a:t>)</a:t>
            </a:r>
          </a:p>
          <a:p>
            <a:r>
              <a:rPr lang="en-US" dirty="0"/>
              <a:t>internal rate of return (</a:t>
            </a:r>
            <a:r>
              <a:rPr lang="en-US" dirty="0" err="1"/>
              <a:t>IRR</a:t>
            </a:r>
            <a:r>
              <a:rPr lang="en-US" dirty="0"/>
              <a:t>)</a:t>
            </a:r>
          </a:p>
          <a:p>
            <a:r>
              <a:rPr lang="en-US" dirty="0"/>
              <a:t>money-weighted return </a:t>
            </a:r>
            <a:br>
              <a:rPr lang="en-US" dirty="0"/>
            </a:br>
            <a:r>
              <a:rPr lang="en-US" dirty="0"/>
              <a:t>(dollar-weighted return)</a:t>
            </a:r>
          </a:p>
          <a:p>
            <a:r>
              <a:rPr lang="en-US" dirty="0" err="1"/>
              <a:t>comovement</a:t>
            </a:r>
            <a:endParaRPr lang="en-US" dirty="0"/>
          </a:p>
          <a:p>
            <a:r>
              <a:rPr lang="en-US" dirty="0"/>
              <a:t>total return</a:t>
            </a:r>
          </a:p>
          <a:p>
            <a:r>
              <a:rPr lang="en-US" dirty="0"/>
              <a:t>income return</a:t>
            </a:r>
          </a:p>
          <a:p>
            <a:r>
              <a:rPr lang="en-US" dirty="0"/>
              <a:t>appreciation return</a:t>
            </a:r>
          </a:p>
          <a:p>
            <a:r>
              <a:rPr lang="en-US" dirty="0"/>
              <a:t>current yield</a:t>
            </a:r>
          </a:p>
          <a:p>
            <a:r>
              <a:rPr lang="en-US" dirty="0"/>
              <a:t>capital return (gain, growth)</a:t>
            </a:r>
          </a:p>
          <a:p>
            <a:r>
              <a:rPr lang="en-US" dirty="0"/>
              <a:t>inflation (general, CPI)</a:t>
            </a:r>
          </a:p>
          <a:p>
            <a:r>
              <a:rPr lang="en-US" dirty="0"/>
              <a:t>real return</a:t>
            </a:r>
          </a:p>
          <a:p>
            <a:r>
              <a:rPr lang="en-US" dirty="0"/>
              <a:t>nominal returns</a:t>
            </a:r>
          </a:p>
          <a:p>
            <a:r>
              <a:rPr lang="en-US" dirty="0"/>
              <a:t>standard deviation</a:t>
            </a:r>
          </a:p>
          <a:p>
            <a:r>
              <a:rPr lang="en-US" dirty="0"/>
              <a:t>volatility</a:t>
            </a:r>
          </a:p>
          <a:p>
            <a:r>
              <a:rPr lang="en-US" dirty="0"/>
              <a:t>risk premium</a:t>
            </a:r>
          </a:p>
          <a:p>
            <a:r>
              <a:rPr lang="en-US" dirty="0"/>
              <a:t>risk-free interest rate</a:t>
            </a:r>
          </a:p>
          <a:p>
            <a:r>
              <a:rPr lang="en-US" dirty="0"/>
              <a:t>time value of money</a:t>
            </a:r>
          </a:p>
          <a:p>
            <a:r>
              <a:rPr lang="en-US" dirty="0"/>
              <a:t>arithmetic average return</a:t>
            </a:r>
          </a:p>
          <a:p>
            <a:r>
              <a:rPr lang="en-US" dirty="0"/>
              <a:t>geometric average return</a:t>
            </a:r>
          </a:p>
          <a:p>
            <a:r>
              <a:rPr lang="en-US" dirty="0"/>
              <a:t>chain-linking (compounding) returns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What is meant by investment returns and how to quantify both period-by-period total returns and </a:t>
            </a:r>
            <a:r>
              <a:rPr lang="en-US" dirty="0" err="1"/>
              <a:t>IRRs</a:t>
            </a:r>
            <a:r>
              <a:rPr lang="en-US" dirty="0"/>
              <a:t>.</a:t>
            </a:r>
          </a:p>
          <a:p>
            <a:r>
              <a:rPr lang="en-US" dirty="0"/>
              <a:t>The two major components of the total return, and why they are important.</a:t>
            </a:r>
          </a:p>
          <a:p>
            <a:r>
              <a:rPr lang="en-US" dirty="0"/>
              <a:t>The characteristic features of the main types of returns, and when it is best to use each type.</a:t>
            </a:r>
          </a:p>
          <a:p>
            <a:r>
              <a:rPr lang="en-US" dirty="0"/>
              <a:t>What is meant by risk in investment, how to quantify risk, and how it relates to returns.</a:t>
            </a:r>
          </a:p>
          <a:p>
            <a:r>
              <a:rPr lang="en-US" dirty="0"/>
              <a:t>How to account for inflation in return measures.</a:t>
            </a:r>
          </a:p>
          <a:p>
            <a:r>
              <a:rPr lang="en-US" dirty="0"/>
              <a:t>The </a:t>
            </a:r>
            <a:r>
              <a:rPr lang="en-US" dirty="0" err="1"/>
              <a:t>NCREIF</a:t>
            </a:r>
            <a:r>
              <a:rPr lang="en-US" dirty="0"/>
              <a:t> Property Index (</a:t>
            </a:r>
            <a:r>
              <a:rPr lang="en-US" dirty="0" err="1"/>
              <a:t>NPI</a:t>
            </a:r>
            <a:r>
              <a:rPr lang="en-US" dirty="0"/>
              <a:t>) and how the </a:t>
            </a:r>
            <a:r>
              <a:rPr lang="en-US" dirty="0" err="1"/>
              <a:t>NPI</a:t>
            </a:r>
            <a:r>
              <a:rPr lang="en-US" dirty="0"/>
              <a:t> return formula is derived.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9.1 </a:t>
            </a:r>
            <a:r>
              <a:rPr lang="en-US" dirty="0"/>
              <a:t>Investment Returns: Basic Definitions and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9.1.1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Two Fundamental Types of Return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9.1.2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Advantages and Disadvantages of Periodic and </a:t>
            </a:r>
            <a:r>
              <a:rPr lang="en-US" sz="3200" kern="1200" dirty="0" err="1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Multiperiod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Return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Periodic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9.2.1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Formal Definition of the Periodic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9.2.2 </a:t>
            </a:r>
            <a:r>
              <a:rPr lang="en-US" sz="3200" kern="120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Time-Weighted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498</Words>
  <Application>Microsoft Office PowerPoint</Application>
  <PresentationFormat>On-screen Show (4:3)</PresentationFormat>
  <Paragraphs>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Lato</vt:lpstr>
      <vt:lpstr>Times New Roman</vt:lpstr>
      <vt:lpstr>Wingdings</vt:lpstr>
      <vt:lpstr>Office Theme</vt:lpstr>
      <vt:lpstr>Chapter 9</vt:lpstr>
      <vt:lpstr>CHAPTER OUTLINE</vt:lpstr>
      <vt:lpstr>LEARNING OBJECTIVES</vt:lpstr>
      <vt:lpstr>9.1 Investment Returns: Basic Definitions and Classification</vt:lpstr>
      <vt:lpstr>9.1.1 Two Fundamental Types of Return Measures</vt:lpstr>
      <vt:lpstr>9.1.2 Advantages and Disadvantages of Periodic and Multiperiod Return Measures</vt:lpstr>
      <vt:lpstr>9.2 Periodic Returns</vt:lpstr>
      <vt:lpstr>9.2.1 Formal Definition of the Periodic Return</vt:lpstr>
      <vt:lpstr>9.2.2 Time-Weighted Investment</vt:lpstr>
      <vt:lpstr>9.2.3 NCREIF Index Return Formula</vt:lpstr>
      <vt:lpstr>9.2.4 Real versus Nominal Returns</vt:lpstr>
      <vt:lpstr>9.2.5 Measuring Risk in Returns</vt:lpstr>
      <vt:lpstr>EXHIBIT 9-1 Risk and Expected Return as Future Return Probability Distributions: Three Assets</vt:lpstr>
      <vt:lpstr>9.2.6 Relationship between Risk and Return</vt:lpstr>
      <vt:lpstr>EXHIBIT 9-2 Financial Economics in a Nutshell: Risk and Return</vt:lpstr>
      <vt:lpstr>9.2.7 Summarizing Periodic Returns: Synthesizing the Three Ways to Break Down the Total Return</vt:lpstr>
      <vt:lpstr>9.3 Multiperiod and Money-Weighted Returns</vt:lpstr>
      <vt:lpstr>9.3.1 Time-Weighted Average Return</vt:lpstr>
      <vt:lpstr>9.3.2 Internal Rate of Return (IRR)</vt:lpstr>
      <vt:lpstr>9.4 Chapter Summary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74</cp:revision>
  <dcterms:created xsi:type="dcterms:W3CDTF">2013-02-04T22:06:42Z</dcterms:created>
  <dcterms:modified xsi:type="dcterms:W3CDTF">2021-01-22T17:31:56Z</dcterms:modified>
</cp:coreProperties>
</file>