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8" r:id="rId2"/>
    <p:sldId id="267" r:id="rId3"/>
    <p:sldId id="322" r:id="rId4"/>
    <p:sldId id="269" r:id="rId5"/>
    <p:sldId id="299" r:id="rId6"/>
    <p:sldId id="320" r:id="rId7"/>
    <p:sldId id="319" r:id="rId8"/>
    <p:sldId id="318" r:id="rId9"/>
    <p:sldId id="317" r:id="rId10"/>
    <p:sldId id="316" r:id="rId11"/>
    <p:sldId id="315" r:id="rId12"/>
    <p:sldId id="314" r:id="rId13"/>
    <p:sldId id="313" r:id="rId14"/>
    <p:sldId id="312" r:id="rId15"/>
    <p:sldId id="311" r:id="rId16"/>
    <p:sldId id="310" r:id="rId17"/>
    <p:sldId id="309" r:id="rId18"/>
    <p:sldId id="308" r:id="rId19"/>
    <p:sldId id="307" r:id="rId20"/>
    <p:sldId id="306" r:id="rId21"/>
    <p:sldId id="305" r:id="rId22"/>
    <p:sldId id="321" r:id="rId23"/>
    <p:sldId id="303" r:id="rId24"/>
    <p:sldId id="302" r:id="rId25"/>
    <p:sldId id="301" r:id="rId26"/>
    <p:sldId id="300" r:id="rId27"/>
    <p:sldId id="323" r:id="rId28"/>
    <p:sldId id="29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handoutView">
  <p:normalViewPr snapVertSplitter="1" vertBarState="minimized" horzBarState="maximized">
    <p:restoredLeft sz="15622" autoAdjust="0"/>
    <p:restoredTop sz="94686" autoAdjust="0"/>
  </p:normalViewPr>
  <p:slideViewPr>
    <p:cSldViewPr>
      <p:cViewPr varScale="1">
        <p:scale>
          <a:sx n="111" d="100"/>
          <a:sy n="111" d="100"/>
        </p:scale>
        <p:origin x="22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9" y="395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rogaard" userId="466ef7659165ab1f" providerId="LiveId" clId="{20904CB8-B21A-4B2D-9360-C5A9F5FE243D}"/>
    <pc:docChg chg="modSld modMainMaster modNotesMaster modHandout">
      <pc:chgData name="Brian Brogaard" userId="466ef7659165ab1f" providerId="LiveId" clId="{20904CB8-B21A-4B2D-9360-C5A9F5FE243D}" dt="2021-01-22T17:30:57.770" v="11" actId="255"/>
      <pc:docMkLst>
        <pc:docMk/>
      </pc:docMkLst>
      <pc:sldChg chg="modNotes">
        <pc:chgData name="Brian Brogaard" userId="466ef7659165ab1f" providerId="LiveId" clId="{20904CB8-B21A-4B2D-9360-C5A9F5FE243D}" dt="2021-01-22T17:29:52.037" v="1" actId="255"/>
        <pc:sldMkLst>
          <pc:docMk/>
          <pc:sldMk cId="0" sldId="268"/>
        </pc:sldMkLst>
      </pc:sldChg>
      <pc:sldMasterChg chg="modSp mod modSldLayout">
        <pc:chgData name="Brian Brogaard" userId="466ef7659165ab1f" providerId="LiveId" clId="{20904CB8-B21A-4B2D-9360-C5A9F5FE243D}" dt="2021-01-22T17:30:23.053" v="7" actId="207"/>
        <pc:sldMasterMkLst>
          <pc:docMk/>
          <pc:sldMasterMk cId="0" sldId="2147483648"/>
        </pc:sldMasterMkLst>
        <pc:spChg chg="mod">
          <ac:chgData name="Brian Brogaard" userId="466ef7659165ab1f" providerId="LiveId" clId="{20904CB8-B21A-4B2D-9360-C5A9F5FE243D}" dt="2021-01-22T17:30:04.877" v="4" actId="207"/>
          <ac:spMkLst>
            <pc:docMk/>
            <pc:sldMasterMk cId="0" sldId="2147483648"/>
            <ac:spMk id="9" creationId="{00000000-0000-0000-0000-000000000000}"/>
          </ac:spMkLst>
        </pc:spChg>
        <pc:sldLayoutChg chg="modSp mod">
          <pc:chgData name="Brian Brogaard" userId="466ef7659165ab1f" providerId="LiveId" clId="{20904CB8-B21A-4B2D-9360-C5A9F5FE243D}" dt="2021-01-22T17:30:23.053" v="7" actId="207"/>
          <pc:sldLayoutMkLst>
            <pc:docMk/>
            <pc:sldMasterMk cId="0" sldId="2147483648"/>
            <pc:sldLayoutMk cId="0" sldId="2147483655"/>
          </pc:sldLayoutMkLst>
          <pc:spChg chg="mod">
            <ac:chgData name="Brian Brogaard" userId="466ef7659165ab1f" providerId="LiveId" clId="{20904CB8-B21A-4B2D-9360-C5A9F5FE243D}" dt="2021-01-22T17:30:23.053" v="7" actId="207"/>
            <ac:spMkLst>
              <pc:docMk/>
              <pc:sldMasterMk cId="0" sldId="2147483648"/>
              <pc:sldLayoutMk cId="0" sldId="2147483655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D53E5-926D-4B2F-817C-CF76CBC33B15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AB066-9043-4807-AB43-12C52FA8F2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dirty="0" err="1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EE6B7BF-DCFE-495F-AEAD-ED7385979ABA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CHAPTER 8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8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sz="9600" dirty="0"/>
              <a:t>8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kern="0" dirty="0"/>
              <a:t>Present Value Mathematics for Real Estate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8.1.5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Bond Equivalent and Mortgage Equivalent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*8.1.6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Continuously Compounded Interest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 </a:t>
            </a:r>
            <a:r>
              <a:rPr lang="en-US" sz="3200" kern="1200" baseline="0" dirty="0" err="1">
                <a:solidFill>
                  <a:srgbClr val="1C3F94"/>
                </a:solidFill>
                <a:latin typeface="+mj-lt"/>
                <a:ea typeface="+mj-ea"/>
                <a:cs typeface="+mj-cs"/>
              </a:rPr>
              <a:t>Multiperiod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*8.2.1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Geometric Series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8.2.2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Present Value of a Level Annuity in Arrears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8.2.3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Present Value of a Level Annuity in Advance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8.2.4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Present Value of a Constant-Growth Annuity in Arrears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8.2.5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Present Value of a Constant-Growth Perpetuity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8.2.6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Some Basic Economic Implications of the Perpetuity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*8.2.7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Introducing Long-Term 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CHAPTER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marL="573088" indent="-573088">
              <a:spcBef>
                <a:spcPts val="300"/>
              </a:spcBef>
              <a:buNone/>
            </a:pPr>
            <a:r>
              <a:rPr lang="en-US" sz="2400" b="1" dirty="0">
                <a:solidFill>
                  <a:srgbClr val="1C3F94"/>
                </a:solidFill>
              </a:rPr>
              <a:t>8.1	</a:t>
            </a:r>
            <a:r>
              <a:rPr lang="en-US" sz="2400" dirty="0"/>
              <a:t>Single-Sum Formulas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>
                <a:solidFill>
                  <a:srgbClr val="1C3F94"/>
                </a:solidFill>
              </a:rPr>
              <a:t>	8.1.1 </a:t>
            </a:r>
            <a:r>
              <a:rPr lang="en-US" sz="2000" dirty="0"/>
              <a:t>	Single-Period Discounting and Growing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>
                <a:solidFill>
                  <a:srgbClr val="1C3F94"/>
                </a:solidFill>
              </a:rPr>
              <a:t>	8.1.2</a:t>
            </a:r>
            <a:r>
              <a:rPr lang="en-US" sz="2000" dirty="0"/>
              <a:t> 	Single-Sums over Multiple Periods of Time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>
                <a:solidFill>
                  <a:srgbClr val="1C3F94"/>
                </a:solidFill>
              </a:rPr>
              <a:t>	8.1.3</a:t>
            </a:r>
            <a:r>
              <a:rPr lang="en-US" sz="2000" dirty="0"/>
              <a:t> 	Simple versus Compound Interest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>
                <a:solidFill>
                  <a:srgbClr val="1C3F94"/>
                </a:solidFill>
              </a:rPr>
              <a:t>	8.1.4</a:t>
            </a:r>
            <a:r>
              <a:rPr lang="en-US" sz="2000" dirty="0"/>
              <a:t> 	Effective versus Nominal Rates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>
                <a:solidFill>
                  <a:srgbClr val="1C3F94"/>
                </a:solidFill>
              </a:rPr>
              <a:t>	8.1.5</a:t>
            </a:r>
            <a:r>
              <a:rPr lang="en-US" sz="2000" dirty="0"/>
              <a:t> 	Bond Equivalent and Mortgage Equivalent Rates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>
                <a:solidFill>
                  <a:srgbClr val="1C3F94"/>
                </a:solidFill>
              </a:rPr>
              <a:t>	*8.1.6</a:t>
            </a:r>
            <a:r>
              <a:rPr lang="en-US" sz="2000" dirty="0"/>
              <a:t> 	Continuously Compounded Interest Rates</a:t>
            </a:r>
          </a:p>
          <a:p>
            <a:pPr marL="573088" indent="-573088">
              <a:spcBef>
                <a:spcPts val="300"/>
              </a:spcBef>
              <a:buNone/>
            </a:pPr>
            <a:r>
              <a:rPr lang="en-US" sz="2400" b="1" dirty="0">
                <a:solidFill>
                  <a:srgbClr val="1C3F94"/>
                </a:solidFill>
              </a:rPr>
              <a:t>8.2</a:t>
            </a:r>
            <a:r>
              <a:rPr lang="en-US" sz="2400" dirty="0"/>
              <a:t> 	</a:t>
            </a:r>
            <a:r>
              <a:rPr lang="en-US" sz="2400" dirty="0" err="1"/>
              <a:t>Multiperiod</a:t>
            </a:r>
            <a:r>
              <a:rPr lang="en-US" sz="2400" dirty="0"/>
              <a:t> Problems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>
                <a:solidFill>
                  <a:srgbClr val="1C3F94"/>
                </a:solidFill>
              </a:rPr>
              <a:t>	*8.2.1</a:t>
            </a:r>
            <a:r>
              <a:rPr lang="en-US" sz="2000" dirty="0"/>
              <a:t> 	Geometric Series Formula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>
                <a:solidFill>
                  <a:srgbClr val="1C3F94"/>
                </a:solidFill>
              </a:rPr>
              <a:t>	8.2.2</a:t>
            </a:r>
            <a:r>
              <a:rPr lang="en-US" sz="2000" dirty="0"/>
              <a:t> 	Present Value of a Level Annuity in Arrears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>
                <a:solidFill>
                  <a:srgbClr val="1C3F94"/>
                </a:solidFill>
              </a:rPr>
              <a:t>	8.2.3</a:t>
            </a:r>
            <a:r>
              <a:rPr lang="en-US" sz="2000" dirty="0"/>
              <a:t> 	Present Value of a Level Annuity in Advance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>
                <a:solidFill>
                  <a:srgbClr val="1C3F94"/>
                </a:solidFill>
              </a:rPr>
              <a:t>	8.2.4</a:t>
            </a:r>
            <a:r>
              <a:rPr lang="en-US" sz="2000" dirty="0"/>
              <a:t> 	Present Value of a Constant-Growth Annuity in Arrears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>
                <a:solidFill>
                  <a:srgbClr val="1C3F94"/>
                </a:solidFill>
              </a:rPr>
              <a:t>	8.2.5</a:t>
            </a:r>
            <a:r>
              <a:rPr lang="en-US" sz="2000" dirty="0"/>
              <a:t> 	Present Value of a Constant-Growth Perpetuity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8.2.8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Summarizing the Present Value of Geometric Cash Flow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8.2.9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How to Convert Annuities to Future Values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8.2.10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Solving for the Cash 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8.2.11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Solving for the Number of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8.2.12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Combining the Single Lump Sum and the Level Annuity Stream: Classical Mortgage Mathematics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8.2.13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How the Present Value Keys on a Business Calculator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8.2.14 </a:t>
            </a:r>
            <a:r>
              <a:rPr lang="en-US" sz="3200" kern="1200" baseline="0" dirty="0" err="1">
                <a:solidFill>
                  <a:srgbClr val="1C3F94"/>
                </a:solidFill>
                <a:latin typeface="+mj-lt"/>
                <a:ea typeface="+mj-ea"/>
                <a:cs typeface="+mj-cs"/>
              </a:rPr>
              <a:t>IRR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and </a:t>
            </a:r>
            <a:r>
              <a:rPr lang="en-US" sz="3200" kern="1200" baseline="0" dirty="0" err="1">
                <a:solidFill>
                  <a:srgbClr val="1C3F94"/>
                </a:solidFill>
                <a:latin typeface="+mj-lt"/>
                <a:ea typeface="+mj-ea"/>
                <a:cs typeface="+mj-cs"/>
              </a:rPr>
              <a:t>Multiperiod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baseline="0" dirty="0" err="1">
                <a:solidFill>
                  <a:srgbClr val="1C3F94"/>
                </a:solidFill>
                <a:latin typeface="+mj-lt"/>
                <a:ea typeface="+mj-ea"/>
                <a:cs typeface="+mj-cs"/>
              </a:rPr>
              <a:t>DCF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8.3 </a:t>
            </a:r>
            <a:r>
              <a:rPr lang="en-US" dirty="0"/>
              <a:t>Chapter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TERMS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 numCol="2" spcCol="182880">
            <a:normAutofit fontScale="70000" lnSpcReduction="20000"/>
          </a:bodyPr>
          <a:lstStyle/>
          <a:p>
            <a:r>
              <a:rPr lang="en-US" dirty="0"/>
              <a:t>single-sum formulas</a:t>
            </a:r>
          </a:p>
          <a:p>
            <a:r>
              <a:rPr lang="en-US" dirty="0"/>
              <a:t>present value</a:t>
            </a:r>
          </a:p>
          <a:p>
            <a:r>
              <a:rPr lang="en-US" dirty="0"/>
              <a:t>future value</a:t>
            </a:r>
          </a:p>
          <a:p>
            <a:r>
              <a:rPr lang="en-US" dirty="0"/>
              <a:t>discounting</a:t>
            </a:r>
          </a:p>
          <a:p>
            <a:r>
              <a:rPr lang="en-US" dirty="0"/>
              <a:t>growing</a:t>
            </a:r>
          </a:p>
          <a:p>
            <a:r>
              <a:rPr lang="en-US" dirty="0"/>
              <a:t>discount rate</a:t>
            </a:r>
          </a:p>
          <a:p>
            <a:r>
              <a:rPr lang="en-US" dirty="0"/>
              <a:t>interest rate</a:t>
            </a:r>
          </a:p>
          <a:p>
            <a:r>
              <a:rPr lang="en-US" dirty="0"/>
              <a:t>compounding</a:t>
            </a:r>
          </a:p>
          <a:p>
            <a:r>
              <a:rPr lang="en-US" dirty="0"/>
              <a:t>growth rate</a:t>
            </a:r>
          </a:p>
          <a:p>
            <a:r>
              <a:rPr lang="en-US" dirty="0"/>
              <a:t>compounding frequency</a:t>
            </a:r>
          </a:p>
          <a:p>
            <a:r>
              <a:rPr lang="en-US" dirty="0"/>
              <a:t>effective annual rate (EAR)</a:t>
            </a:r>
          </a:p>
          <a:p>
            <a:r>
              <a:rPr lang="en-US" dirty="0"/>
              <a:t>equivalent nominal annual rate (</a:t>
            </a:r>
            <a:r>
              <a:rPr lang="en-US" dirty="0" err="1"/>
              <a:t>ENAR</a:t>
            </a:r>
            <a:r>
              <a:rPr lang="en-US" dirty="0"/>
              <a:t>)</a:t>
            </a:r>
          </a:p>
          <a:p>
            <a:r>
              <a:rPr lang="en-US" dirty="0"/>
              <a:t>mortgage equivalent rate</a:t>
            </a:r>
          </a:p>
          <a:p>
            <a:r>
              <a:rPr lang="en-US" dirty="0"/>
              <a:t>bond equivalent (coupon equivalent) rate</a:t>
            </a:r>
          </a:p>
          <a:p>
            <a:r>
              <a:rPr lang="en-US" dirty="0"/>
              <a:t>continuous compounding</a:t>
            </a:r>
          </a:p>
          <a:p>
            <a:r>
              <a:rPr lang="en-US" dirty="0"/>
              <a:t>annuity</a:t>
            </a:r>
          </a:p>
          <a:p>
            <a:r>
              <a:rPr lang="en-US" dirty="0"/>
              <a:t>perpetuity</a:t>
            </a:r>
          </a:p>
          <a:p>
            <a:r>
              <a:rPr lang="en-US" dirty="0"/>
              <a:t>geometric series formula</a:t>
            </a:r>
          </a:p>
          <a:p>
            <a:r>
              <a:rPr lang="en-US" dirty="0"/>
              <a:t>common ratio</a:t>
            </a:r>
          </a:p>
          <a:p>
            <a:r>
              <a:rPr lang="en-US" dirty="0"/>
              <a:t>level annuity</a:t>
            </a:r>
          </a:p>
          <a:p>
            <a:r>
              <a:rPr lang="en-US" dirty="0"/>
              <a:t>constant-growth annuity</a:t>
            </a:r>
          </a:p>
          <a:p>
            <a:r>
              <a:rPr lang="en-US" dirty="0"/>
              <a:t>constant-growth perpetuity</a:t>
            </a:r>
          </a:p>
          <a:p>
            <a:r>
              <a:rPr lang="en-US" dirty="0" err="1"/>
              <a:t>intralease</a:t>
            </a:r>
            <a:r>
              <a:rPr lang="en-US" dirty="0"/>
              <a:t> rate</a:t>
            </a:r>
          </a:p>
          <a:p>
            <a:r>
              <a:rPr lang="en-US" dirty="0" err="1"/>
              <a:t>interlease</a:t>
            </a:r>
            <a:r>
              <a:rPr lang="en-US" dirty="0"/>
              <a:t> rate</a:t>
            </a:r>
          </a:p>
          <a:p>
            <a:r>
              <a:rPr lang="en-US" dirty="0"/>
              <a:t>internal rate of return (</a:t>
            </a:r>
            <a:r>
              <a:rPr lang="en-US" dirty="0" err="1"/>
              <a:t>IRR</a:t>
            </a:r>
            <a:r>
              <a:rPr lang="en-US" dirty="0"/>
              <a:t>)</a:t>
            </a:r>
          </a:p>
          <a:p>
            <a:r>
              <a:rPr lang="pt-BR" dirty="0"/>
              <a:t>calculator registers (N, I, PV, PMT, </a:t>
            </a:r>
            <a:r>
              <a:rPr lang="en-US" dirty="0"/>
              <a:t>FV, </a:t>
            </a:r>
            <a:r>
              <a:rPr lang="en-US" dirty="0" err="1"/>
              <a:t>NPV</a:t>
            </a:r>
            <a:r>
              <a:rPr lang="en-US" dirty="0"/>
              <a:t>, </a:t>
            </a:r>
            <a:r>
              <a:rPr lang="en-US" dirty="0" err="1"/>
              <a:t>IRR</a:t>
            </a:r>
            <a:r>
              <a:rPr lang="en-US" dirty="0"/>
              <a:t>, CF)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CHAPTER OUTLINE </a:t>
            </a:r>
            <a:r>
              <a:rPr lang="en-US" sz="2000" i="1" dirty="0">
                <a:solidFill>
                  <a:srgbClr val="00B0F0"/>
                </a:solidFill>
              </a:rPr>
              <a:t>(continued)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>
                <a:solidFill>
                  <a:srgbClr val="1C3F94"/>
                </a:solidFill>
              </a:rPr>
              <a:t>	8.2.6 </a:t>
            </a:r>
            <a:r>
              <a:rPr lang="en-US" sz="2000" dirty="0"/>
              <a:t>	Some Basic Economic Implications of the Perpetuity Formula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>
                <a:solidFill>
                  <a:srgbClr val="1C3F94"/>
                </a:solidFill>
              </a:rPr>
              <a:t>	*8.2.7</a:t>
            </a:r>
            <a:r>
              <a:rPr lang="en-US" sz="2000" dirty="0"/>
              <a:t> 	Introducing Long-Term Leases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>
                <a:solidFill>
                  <a:srgbClr val="1C3F94"/>
                </a:solidFill>
              </a:rPr>
              <a:t>	8.2.8</a:t>
            </a:r>
            <a:r>
              <a:rPr lang="en-US" sz="2000" dirty="0"/>
              <a:t> 	Summarizing the Present Value of Geometric Cash Flow Streams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>
                <a:solidFill>
                  <a:srgbClr val="1C3F94"/>
                </a:solidFill>
              </a:rPr>
              <a:t>	8.2.9</a:t>
            </a:r>
            <a:r>
              <a:rPr lang="en-US" sz="2000" dirty="0"/>
              <a:t> 	How to Convert Annuities to Future Values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>
                <a:solidFill>
                  <a:srgbClr val="1C3F94"/>
                </a:solidFill>
              </a:rPr>
              <a:t>	8.2.10</a:t>
            </a:r>
            <a:r>
              <a:rPr lang="en-US" sz="2000" dirty="0"/>
              <a:t> Solving for the Cash Flows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>
                <a:solidFill>
                  <a:srgbClr val="1C3F94"/>
                </a:solidFill>
              </a:rPr>
              <a:t>	8.2.11</a:t>
            </a:r>
            <a:r>
              <a:rPr lang="en-US" sz="2000" dirty="0"/>
              <a:t> Solving for the Number of Payments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>
                <a:solidFill>
                  <a:srgbClr val="1C3F94"/>
                </a:solidFill>
              </a:rPr>
              <a:t>	8.2.12</a:t>
            </a:r>
            <a:r>
              <a:rPr lang="en-US" sz="2000" dirty="0"/>
              <a:t> Combining the Single Lump Sum and the Level Annuity Stream: Classical Mortgage Mathematics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>
                <a:solidFill>
                  <a:srgbClr val="1C3F94"/>
                </a:solidFill>
              </a:rPr>
              <a:t>	8.2.13</a:t>
            </a:r>
            <a:r>
              <a:rPr lang="en-US" sz="2000" dirty="0"/>
              <a:t> How the Present Value Keys on a Business Calculator Work</a:t>
            </a:r>
          </a:p>
          <a:p>
            <a:pPr marL="1255713" lvl="1" indent="-1255713">
              <a:spcBef>
                <a:spcPts val="300"/>
              </a:spcBef>
              <a:buNone/>
              <a:tabLst>
                <a:tab pos="690563" algn="dec"/>
              </a:tabLst>
            </a:pPr>
            <a:r>
              <a:rPr lang="en-US" sz="2000" b="1" dirty="0">
                <a:solidFill>
                  <a:srgbClr val="1C3F94"/>
                </a:solidFill>
              </a:rPr>
              <a:t>	8.2.14</a:t>
            </a:r>
            <a:r>
              <a:rPr lang="en-US" sz="2000" dirty="0"/>
              <a:t> </a:t>
            </a:r>
            <a:r>
              <a:rPr lang="en-US" sz="2000" dirty="0" err="1"/>
              <a:t>IRR</a:t>
            </a:r>
            <a:r>
              <a:rPr lang="en-US" sz="2000" dirty="0"/>
              <a:t> and </a:t>
            </a:r>
            <a:r>
              <a:rPr lang="en-US" sz="2000" dirty="0" err="1"/>
              <a:t>Multiperiod</a:t>
            </a:r>
            <a:r>
              <a:rPr lang="en-US" sz="2000" dirty="0"/>
              <a:t> </a:t>
            </a:r>
            <a:r>
              <a:rPr lang="en-US" sz="2000" dirty="0" err="1"/>
              <a:t>DCF</a:t>
            </a:r>
            <a:r>
              <a:rPr lang="en-US" sz="2000" dirty="0"/>
              <a:t> Formula</a:t>
            </a:r>
          </a:p>
          <a:p>
            <a:pPr marL="573088" indent="-573088">
              <a:spcBef>
                <a:spcPts val="300"/>
              </a:spcBef>
              <a:buNone/>
            </a:pPr>
            <a:r>
              <a:rPr lang="en-US" sz="2400" b="1" dirty="0">
                <a:solidFill>
                  <a:srgbClr val="1C3F94"/>
                </a:solidFill>
              </a:rPr>
              <a:t>8.3</a:t>
            </a:r>
            <a:r>
              <a:rPr lang="en-US" sz="2400" dirty="0"/>
              <a:t> 	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After reading this chapter, you should understand:</a:t>
            </a:r>
          </a:p>
          <a:p>
            <a:r>
              <a:rPr lang="en-US" dirty="0"/>
              <a:t>The basic formulas and procedures for converting typical real estate future cash flow and risk patterns to present value, given the appropriate discount rates.</a:t>
            </a:r>
          </a:p>
          <a:p>
            <a:r>
              <a:rPr lang="en-US" dirty="0"/>
              <a:t>The origin or derivation of these formulas, in such a way that you can apply them with some flexibility to new situations.</a:t>
            </a:r>
          </a:p>
          <a:p>
            <a:r>
              <a:rPr lang="en-US" dirty="0"/>
              <a:t>How to invert the present value formulas to compute the implied return or the time until a future value is received.</a:t>
            </a:r>
          </a:p>
          <a:p>
            <a:r>
              <a:rPr lang="en-US" dirty="0"/>
              <a:t>How a typical business or financial calculator works to make these calculations quick and easy.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8.1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Single-Sum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8.1.1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Single-Period Discounting and Growing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8.1.2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Single-Sums over Multiple Periods of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8.1.3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Simple versus Compound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8.1.4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Effective versus Nominal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629</Words>
  <Application>Microsoft Office PowerPoint</Application>
  <PresentationFormat>On-screen Show (4:3)</PresentationFormat>
  <Paragraphs>115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Lato</vt:lpstr>
      <vt:lpstr>Times New Roman</vt:lpstr>
      <vt:lpstr>Wingdings</vt:lpstr>
      <vt:lpstr>Office Theme</vt:lpstr>
      <vt:lpstr>Chapter 8</vt:lpstr>
      <vt:lpstr>CHAPTER OUTLINE</vt:lpstr>
      <vt:lpstr>CHAPTER OUTLINE (continued)</vt:lpstr>
      <vt:lpstr>LEARNING OBJECTIVES</vt:lpstr>
      <vt:lpstr>8.1 Single-Sum Formulas</vt:lpstr>
      <vt:lpstr>8.1.1 Single-Period Discounting and Growing</vt:lpstr>
      <vt:lpstr>8.1.2 Single-Sums over Multiple Periods of Time</vt:lpstr>
      <vt:lpstr>8.1.3 Simple versus Compound Interest</vt:lpstr>
      <vt:lpstr>8.1.4 Effective versus Nominal Rates</vt:lpstr>
      <vt:lpstr>8.1.5 Bond Equivalent and Mortgage Equivalent Rates</vt:lpstr>
      <vt:lpstr>*8.1.6 Continuously Compounded Interest Rates</vt:lpstr>
      <vt:lpstr>8.2 Multiperiod Problems</vt:lpstr>
      <vt:lpstr>*8.2.1 Geometric Series Formula</vt:lpstr>
      <vt:lpstr>8.2.2 Present Value of a Level Annuity in Arrears</vt:lpstr>
      <vt:lpstr>8.2.3 Present Value of a Level Annuity in Advance</vt:lpstr>
      <vt:lpstr>8.2.4 Present Value of a Constant-Growth Annuity in Arrears</vt:lpstr>
      <vt:lpstr>8.2.5 Present Value of a Constant-Growth Perpetuity</vt:lpstr>
      <vt:lpstr>8.2.6 Some Basic Economic Implications of the Perpetuity Formula</vt:lpstr>
      <vt:lpstr>*8.2.7 Introducing Long-Term Leases</vt:lpstr>
      <vt:lpstr>8.2.8 Summarizing the Present Value of Geometric Cash Flow Streams</vt:lpstr>
      <vt:lpstr>8.2.9 How to Convert Annuities to Future Values </vt:lpstr>
      <vt:lpstr>8.2.10 Solving for the Cash Flows</vt:lpstr>
      <vt:lpstr>8.2.11 Solving for the Number of Payments</vt:lpstr>
      <vt:lpstr>8.2.12 Combining the Single Lump Sum and the Level Annuity Stream: Classical Mortgage Mathematics</vt:lpstr>
      <vt:lpstr>8.2.13 How the Present Value Keys on a Business Calculator Work</vt:lpstr>
      <vt:lpstr>8.2.14 IRR and Multiperiod DCF Formula</vt:lpstr>
      <vt:lpstr>8.3 Chapter Summary</vt:lpstr>
      <vt:lpstr>KEY TERMS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Brian Brogaard</cp:lastModifiedBy>
  <cp:revision>78</cp:revision>
  <dcterms:created xsi:type="dcterms:W3CDTF">2013-02-04T22:06:42Z</dcterms:created>
  <dcterms:modified xsi:type="dcterms:W3CDTF">2021-01-22T17:30:59Z</dcterms:modified>
</cp:coreProperties>
</file>