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67" r:id="rId3"/>
    <p:sldId id="269" r:id="rId4"/>
    <p:sldId id="270" r:id="rId5"/>
    <p:sldId id="299" r:id="rId6"/>
    <p:sldId id="301" r:id="rId7"/>
    <p:sldId id="302" r:id="rId8"/>
    <p:sldId id="285" r:id="rId9"/>
    <p:sldId id="310" r:id="rId10"/>
    <p:sldId id="311" r:id="rId11"/>
    <p:sldId id="312" r:id="rId12"/>
    <p:sldId id="303" r:id="rId13"/>
    <p:sldId id="304" r:id="rId14"/>
    <p:sldId id="313" r:id="rId15"/>
    <p:sldId id="314" r:id="rId16"/>
    <p:sldId id="305" r:id="rId17"/>
    <p:sldId id="315" r:id="rId18"/>
    <p:sldId id="316" r:id="rId19"/>
    <p:sldId id="317" r:id="rId20"/>
    <p:sldId id="318" r:id="rId21"/>
    <p:sldId id="319" r:id="rId22"/>
    <p:sldId id="320" r:id="rId23"/>
    <p:sldId id="306" r:id="rId24"/>
    <p:sldId id="307" r:id="rId25"/>
    <p:sldId id="321" r:id="rId26"/>
    <p:sldId id="308" r:id="rId27"/>
    <p:sldId id="322" r:id="rId28"/>
    <p:sldId id="323" r:id="rId29"/>
    <p:sldId id="309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09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rogaard" userId="466ef7659165ab1f" providerId="LiveId" clId="{769131C7-38A1-4876-8DB2-2D973A428D92}"/>
    <pc:docChg chg="modSld modMainMaster modNotesMaster modHandout">
      <pc:chgData name="Brian Brogaard" userId="466ef7659165ab1f" providerId="LiveId" clId="{769131C7-38A1-4876-8DB2-2D973A428D92}" dt="2021-01-22T17:29:25.169" v="29" actId="255"/>
      <pc:docMkLst>
        <pc:docMk/>
      </pc:docMkLst>
      <pc:sldChg chg="modNotes">
        <pc:chgData name="Brian Brogaard" userId="466ef7659165ab1f" providerId="LiveId" clId="{769131C7-38A1-4876-8DB2-2D973A428D92}" dt="2021-01-22T17:27:35.313" v="1" actId="255"/>
        <pc:sldMkLst>
          <pc:docMk/>
          <pc:sldMk cId="0" sldId="268"/>
        </pc:sldMkLst>
      </pc:sldChg>
      <pc:sldChg chg="modSp mod">
        <pc:chgData name="Brian Brogaard" userId="466ef7659165ab1f" providerId="LiveId" clId="{769131C7-38A1-4876-8DB2-2D973A428D92}" dt="2021-01-22T17:27:45.851" v="3" actId="1076"/>
        <pc:sldMkLst>
          <pc:docMk/>
          <pc:sldMk cId="0" sldId="285"/>
        </pc:sldMkLst>
        <pc:spChg chg="mod">
          <ac:chgData name="Brian Brogaard" userId="466ef7659165ab1f" providerId="LiveId" clId="{769131C7-38A1-4876-8DB2-2D973A428D92}" dt="2021-01-22T17:27:45.851" v="3" actId="1076"/>
          <ac:spMkLst>
            <pc:docMk/>
            <pc:sldMk cId="0" sldId="285"/>
            <ac:spMk id="8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7:51.614" v="5" actId="1076"/>
        <pc:sldMkLst>
          <pc:docMk/>
          <pc:sldMk cId="0" sldId="310"/>
        </pc:sldMkLst>
        <pc:spChg chg="mod">
          <ac:chgData name="Brian Brogaard" userId="466ef7659165ab1f" providerId="LiveId" clId="{769131C7-38A1-4876-8DB2-2D973A428D92}" dt="2021-01-22T17:27:51.614" v="5" actId="1076"/>
          <ac:spMkLst>
            <pc:docMk/>
            <pc:sldMk cId="0" sldId="310"/>
            <ac:spMk id="4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7:59.144" v="7" actId="1076"/>
        <pc:sldMkLst>
          <pc:docMk/>
          <pc:sldMk cId="0" sldId="312"/>
        </pc:sldMkLst>
        <pc:spChg chg="mod">
          <ac:chgData name="Brian Brogaard" userId="466ef7659165ab1f" providerId="LiveId" clId="{769131C7-38A1-4876-8DB2-2D973A428D92}" dt="2021-01-22T17:27:59.144" v="7" actId="1076"/>
          <ac:spMkLst>
            <pc:docMk/>
            <pc:sldMk cId="0" sldId="312"/>
            <ac:spMk id="4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8:06.795" v="9" actId="1076"/>
        <pc:sldMkLst>
          <pc:docMk/>
          <pc:sldMk cId="0" sldId="313"/>
        </pc:sldMkLst>
        <pc:spChg chg="mod">
          <ac:chgData name="Brian Brogaard" userId="466ef7659165ab1f" providerId="LiveId" clId="{769131C7-38A1-4876-8DB2-2D973A428D92}" dt="2021-01-22T17:28:06.795" v="9" actId="1076"/>
          <ac:spMkLst>
            <pc:docMk/>
            <pc:sldMk cId="0" sldId="313"/>
            <ac:spMk id="5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8:17.003" v="11" actId="1076"/>
        <pc:sldMkLst>
          <pc:docMk/>
          <pc:sldMk cId="0" sldId="314"/>
        </pc:sldMkLst>
        <pc:spChg chg="mod">
          <ac:chgData name="Brian Brogaard" userId="466ef7659165ab1f" providerId="LiveId" clId="{769131C7-38A1-4876-8DB2-2D973A428D92}" dt="2021-01-22T17:28:17.003" v="11" actId="1076"/>
          <ac:spMkLst>
            <pc:docMk/>
            <pc:sldMk cId="0" sldId="314"/>
            <ac:spMk id="4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8:24.407" v="13" actId="1076"/>
        <pc:sldMkLst>
          <pc:docMk/>
          <pc:sldMk cId="0" sldId="315"/>
        </pc:sldMkLst>
        <pc:spChg chg="mod">
          <ac:chgData name="Brian Brogaard" userId="466ef7659165ab1f" providerId="LiveId" clId="{769131C7-38A1-4876-8DB2-2D973A428D92}" dt="2021-01-22T17:28:24.407" v="13" actId="1076"/>
          <ac:spMkLst>
            <pc:docMk/>
            <pc:sldMk cId="0" sldId="315"/>
            <ac:spMk id="6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8:32.521" v="15" actId="1076"/>
        <pc:sldMkLst>
          <pc:docMk/>
          <pc:sldMk cId="0" sldId="316"/>
        </pc:sldMkLst>
        <pc:spChg chg="mod">
          <ac:chgData name="Brian Brogaard" userId="466ef7659165ab1f" providerId="LiveId" clId="{769131C7-38A1-4876-8DB2-2D973A428D92}" dt="2021-01-22T17:28:32.521" v="15" actId="1076"/>
          <ac:spMkLst>
            <pc:docMk/>
            <pc:sldMk cId="0" sldId="316"/>
            <ac:spMk id="8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8:38.203" v="17" actId="1076"/>
        <pc:sldMkLst>
          <pc:docMk/>
          <pc:sldMk cId="0" sldId="317"/>
        </pc:sldMkLst>
        <pc:spChg chg="mod">
          <ac:chgData name="Brian Brogaard" userId="466ef7659165ab1f" providerId="LiveId" clId="{769131C7-38A1-4876-8DB2-2D973A428D92}" dt="2021-01-22T17:28:38.203" v="17" actId="1076"/>
          <ac:spMkLst>
            <pc:docMk/>
            <pc:sldMk cId="0" sldId="317"/>
            <ac:spMk id="9" creationId="{00000000-0000-0000-0000-000000000000}"/>
          </ac:spMkLst>
        </pc:spChg>
      </pc:sldChg>
      <pc:sldChg chg="modSp mod">
        <pc:chgData name="Brian Brogaard" userId="466ef7659165ab1f" providerId="LiveId" clId="{769131C7-38A1-4876-8DB2-2D973A428D92}" dt="2021-01-22T17:28:46.166" v="19" actId="1076"/>
        <pc:sldMkLst>
          <pc:docMk/>
          <pc:sldMk cId="0" sldId="318"/>
        </pc:sldMkLst>
        <pc:spChg chg="mod">
          <ac:chgData name="Brian Brogaard" userId="466ef7659165ab1f" providerId="LiveId" clId="{769131C7-38A1-4876-8DB2-2D973A428D92}" dt="2021-01-22T17:28:46.166" v="19" actId="1076"/>
          <ac:spMkLst>
            <pc:docMk/>
            <pc:sldMk cId="0" sldId="318"/>
            <ac:spMk id="4" creationId="{00000000-0000-0000-0000-000000000000}"/>
          </ac:spMkLst>
        </pc:spChg>
      </pc:sldChg>
      <pc:sldMasterChg chg="modSp mod modSldLayout">
        <pc:chgData name="Brian Brogaard" userId="466ef7659165ab1f" providerId="LiveId" clId="{769131C7-38A1-4876-8DB2-2D973A428D92}" dt="2021-01-22T17:29:09.209" v="25" actId="207"/>
        <pc:sldMasterMkLst>
          <pc:docMk/>
          <pc:sldMasterMk cId="0" sldId="2147483648"/>
        </pc:sldMasterMkLst>
        <pc:spChg chg="mod">
          <ac:chgData name="Brian Brogaard" userId="466ef7659165ab1f" providerId="LiveId" clId="{769131C7-38A1-4876-8DB2-2D973A428D92}" dt="2021-01-22T17:28:57.100" v="22" actId="207"/>
          <ac:spMkLst>
            <pc:docMk/>
            <pc:sldMasterMk cId="0" sldId="2147483648"/>
            <ac:spMk id="9" creationId="{00000000-0000-0000-0000-000000000000}"/>
          </ac:spMkLst>
        </pc:spChg>
        <pc:sldLayoutChg chg="modSp mod">
          <pc:chgData name="Brian Brogaard" userId="466ef7659165ab1f" providerId="LiveId" clId="{769131C7-38A1-4876-8DB2-2D973A428D92}" dt="2021-01-22T17:29:09.209" v="25" actId="207"/>
          <pc:sldLayoutMkLst>
            <pc:docMk/>
            <pc:sldMasterMk cId="0" sldId="2147483648"/>
            <pc:sldLayoutMk cId="0" sldId="2147483655"/>
          </pc:sldLayoutMkLst>
          <pc:spChg chg="mod">
            <ac:chgData name="Brian Brogaard" userId="466ef7659165ab1f" providerId="LiveId" clId="{769131C7-38A1-4876-8DB2-2D973A428D92}" dt="2021-01-22T17:29:09.209" v="25" actId="207"/>
            <ac:spMkLst>
              <pc:docMk/>
              <pc:sldMasterMk cId="0" sldId="2147483648"/>
              <pc:sldLayoutMk cId="0" sldId="2147483655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682DE-A6A0-4FFA-96FD-DFD80D30E895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B8A63-BEA6-4CC5-8D60-0F6FCEB2F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CHAPTER 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dirty="0" err="1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dirty="0"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332F05B-F6CC-4395-BBAF-22A73C393850}" type="datetime1">
              <a:rPr lang="en-US" smtClean="0"/>
              <a:pPr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CHAPTER 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 anchor="ctr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Copyright © 2021 </a:t>
            </a:r>
            <a:r>
              <a:rPr lang="en-US" sz="10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Mbition</a:t>
            </a:r>
            <a:r>
              <a:rPr lang="en-US" sz="10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LLC. All rights reserved.</a:t>
            </a:r>
            <a:endParaRPr lang="en-US" sz="1000" dirty="0">
              <a:solidFill>
                <a:schemeClr val="bg1"/>
              </a:solidFill>
              <a:effectLst/>
              <a:latin typeface="Lato" panose="020F050202020403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7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sz="9600" dirty="0"/>
              <a:t>7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Estate as an Investment: Some Background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7-3 </a:t>
            </a:r>
            <a:r>
              <a:rPr lang="en-US" dirty="0"/>
              <a:t>REIT Ownership Share of U.S. Institutional Property Asset Market, 2003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06690" y="1524000"/>
            <a:ext cx="7509868" cy="4866042"/>
            <a:chOff x="806690" y="1524000"/>
            <a:chExt cx="7509868" cy="4866042"/>
          </a:xfrm>
        </p:grpSpPr>
        <p:sp>
          <p:nvSpPr>
            <p:cNvPr id="4" name="Rectangle 3"/>
            <p:cNvSpPr/>
            <p:nvPr/>
          </p:nvSpPr>
          <p:spPr>
            <a:xfrm>
              <a:off x="806690" y="6082265"/>
              <a:ext cx="241021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Source: Hess and Liang (2004).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6690" y="1524000"/>
              <a:ext cx="7509868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7-4 </a:t>
            </a:r>
            <a:r>
              <a:rPr lang="en-US" dirty="0"/>
              <a:t>End-of-Year Public versus Private Asset Market Commercial Real Estate Values (Indexes set to have equal average values 1974–2010.)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51846" y="1600200"/>
            <a:ext cx="6040460" cy="4572000"/>
            <a:chOff x="1651846" y="1600200"/>
            <a:chExt cx="6040460" cy="4572000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6067021" y="454691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1846" y="1600200"/>
              <a:ext cx="582651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7.2 </a:t>
            </a:r>
            <a:r>
              <a:rPr lang="en-US" dirty="0"/>
              <a:t>Real Estate as an Asset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7.2.1 </a:t>
            </a:r>
            <a:r>
              <a:rPr lang="en-US" dirty="0"/>
              <a:t>Four Major Investment Asset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7-5 </a:t>
            </a:r>
            <a:r>
              <a:rPr lang="en-US" dirty="0"/>
              <a:t>Approximate Aggregate Value of Asset Classes, USA Early 2000s (in trillions of dollars)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7250" y="1543050"/>
            <a:ext cx="7640982" cy="3771900"/>
            <a:chOff x="857250" y="1543050"/>
            <a:chExt cx="7640982" cy="3771900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6872947" y="3687488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50" y="1543050"/>
              <a:ext cx="742950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7-6 </a:t>
            </a:r>
            <a:r>
              <a:rPr lang="en-US" dirty="0"/>
              <a:t>Stereotypical Characterization of Major Investment Asset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1143000"/>
            <a:ext cx="8475822" cy="4081463"/>
            <a:chOff x="457200" y="1143000"/>
            <a:chExt cx="8475822" cy="4081463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307737" y="252206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1633538"/>
              <a:ext cx="8229600" cy="35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7.2.2 </a:t>
            </a:r>
            <a:r>
              <a:rPr lang="en-US" dirty="0"/>
              <a:t>Historical Investment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7-7 </a:t>
            </a:r>
            <a:r>
              <a:rPr lang="en-US" dirty="0"/>
              <a:t>Historical Performance of Major Investment Asset Classes, Compared to Inflation (CPI), 1969–2010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33882" y="1627095"/>
            <a:ext cx="6305445" cy="4572000"/>
            <a:chOff x="1533882" y="1627095"/>
            <a:chExt cx="6305445" cy="4572000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6214042" y="457381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882" y="1627095"/>
              <a:ext cx="607623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7-8A </a:t>
            </a:r>
            <a:r>
              <a:rPr lang="en-US" dirty="0"/>
              <a:t>Performance of the Major Asset Classes, 1969–1989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92686" y="1627095"/>
            <a:ext cx="6346641" cy="4572000"/>
            <a:chOff x="1492686" y="1627095"/>
            <a:chExt cx="6346641" cy="45720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92686" y="1627095"/>
              <a:ext cx="6148552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6214042" y="457381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7-8B </a:t>
            </a:r>
            <a:r>
              <a:rPr lang="en-US" dirty="0"/>
              <a:t>Performance of the Major Asset Classes, 1989–2010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07787" y="1618130"/>
            <a:ext cx="6331540" cy="4572000"/>
            <a:chOff x="1507787" y="1618130"/>
            <a:chExt cx="6331540" cy="45720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7787" y="1618130"/>
              <a:ext cx="6128426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6214042" y="4564845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CHAPTER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7.1 </a:t>
            </a:r>
            <a:r>
              <a:rPr lang="en-US" dirty="0"/>
              <a:t>	Investment Industry, and Real Estate’s Role Therein</a:t>
            </a:r>
          </a:p>
          <a:p>
            <a:pPr marL="1258888" lvl="1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7.1.1 </a:t>
            </a:r>
            <a:r>
              <a:rPr lang="en-US" dirty="0"/>
              <a:t>	Investor Objectives and Concerns</a:t>
            </a:r>
          </a:p>
          <a:p>
            <a:pPr marL="1258888" lvl="1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7.1.2</a:t>
            </a:r>
            <a:r>
              <a:rPr lang="en-US" dirty="0"/>
              <a:t> 	Implications of Investor Heterogeneity</a:t>
            </a:r>
          </a:p>
          <a:p>
            <a:pPr marL="1258888" lvl="1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7.1.3</a:t>
            </a:r>
            <a:r>
              <a:rPr lang="en-US" dirty="0"/>
              <a:t> 	General Structure of Investment Products and Vehicles</a:t>
            </a:r>
          </a:p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7.2</a:t>
            </a:r>
            <a:r>
              <a:rPr lang="en-US" dirty="0"/>
              <a:t> 	Real Estate as an Asset Class</a:t>
            </a:r>
          </a:p>
          <a:p>
            <a:pPr marL="1258888" lvl="1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7.2.1</a:t>
            </a:r>
            <a:r>
              <a:rPr lang="en-US" dirty="0"/>
              <a:t> 	Four Major Investment Asset Classes</a:t>
            </a:r>
          </a:p>
          <a:p>
            <a:pPr marL="1258888" lvl="1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7.2.2</a:t>
            </a:r>
            <a:r>
              <a:rPr lang="en-US" dirty="0"/>
              <a:t> 	Historical Investment Performance</a:t>
            </a:r>
          </a:p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7.3</a:t>
            </a:r>
            <a:r>
              <a:rPr lang="en-US" dirty="0"/>
              <a:t> 	Perspective on the U.S. Institutional Property Market</a:t>
            </a:r>
          </a:p>
          <a:p>
            <a:pPr marL="1258888" lvl="1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7.3.1</a:t>
            </a:r>
            <a:r>
              <a:rPr lang="en-US" dirty="0"/>
              <a:t> 	Brief History of Commercial Real Estate Investment During Recent Decades</a:t>
            </a:r>
          </a:p>
          <a:p>
            <a:pPr marL="1258888" lvl="1" indent="-688975">
              <a:buNone/>
            </a:pPr>
            <a:r>
              <a:rPr lang="en-US" b="1" dirty="0">
                <a:solidFill>
                  <a:srgbClr val="1C3F94"/>
                </a:solidFill>
              </a:rPr>
              <a:t>7.3.2</a:t>
            </a:r>
            <a:r>
              <a:rPr lang="en-US" dirty="0"/>
              <a:t> 	Sources of Debt and Equity Capital</a:t>
            </a:r>
          </a:p>
          <a:p>
            <a:pPr marL="569913" indent="-569913">
              <a:buNone/>
            </a:pPr>
            <a:r>
              <a:rPr lang="en-US" b="1" dirty="0">
                <a:solidFill>
                  <a:srgbClr val="1C3F94"/>
                </a:solidFill>
              </a:rPr>
              <a:t>7.4</a:t>
            </a:r>
            <a:r>
              <a:rPr lang="en-US" dirty="0"/>
              <a:t> 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7-9 </a:t>
            </a:r>
            <a:r>
              <a:rPr lang="en-US" dirty="0"/>
              <a:t>Historical Statistics on Annual Returns, 1970–2010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825" y="1843876"/>
            <a:ext cx="8351997" cy="3004349"/>
            <a:chOff x="504825" y="1843876"/>
            <a:chExt cx="8351997" cy="3004349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7231537" y="3222940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4825" y="2009775"/>
              <a:ext cx="8134350" cy="283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7-10A </a:t>
            </a:r>
            <a:r>
              <a:rPr lang="en-US" dirty="0"/>
              <a:t>Average Annual Total Return, 1970–2010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1236" y="1515035"/>
            <a:ext cx="7581529" cy="4885765"/>
            <a:chOff x="781236" y="1515035"/>
            <a:chExt cx="7581529" cy="488576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1236" y="1515035"/>
              <a:ext cx="7581529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838200" y="6093023"/>
              <a:ext cx="51609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ea typeface="+mj-ea"/>
                  <a:cs typeface="+mj-cs"/>
                </a:rPr>
                <a:t>Sources: </a:t>
              </a:r>
              <a:r>
                <a:rPr lang="en-US" sz="1400" dirty="0" err="1">
                  <a:ea typeface="+mj-ea"/>
                  <a:cs typeface="+mj-cs"/>
                </a:rPr>
                <a:t>NCREIF</a:t>
              </a:r>
              <a:r>
                <a:rPr lang="en-US" sz="1400" dirty="0">
                  <a:ea typeface="+mj-ea"/>
                  <a:cs typeface="+mj-cs"/>
                </a:rPr>
                <a:t>, MIT, Ibbotson.</a:t>
              </a:r>
              <a:endParaRPr lang="en-US" sz="14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7-10B </a:t>
            </a:r>
            <a:r>
              <a:rPr lang="en-US" dirty="0"/>
              <a:t>Annual Volatility, 1970–2010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185863"/>
            <a:ext cx="8172450" cy="4760714"/>
            <a:chOff x="457200" y="1185863"/>
            <a:chExt cx="8172450" cy="4760714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350" y="1185863"/>
              <a:ext cx="8115300" cy="448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457200" y="5638800"/>
              <a:ext cx="24781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Sources: </a:t>
              </a:r>
              <a:r>
                <a:rPr lang="en-US" sz="1400" dirty="0" err="1"/>
                <a:t>NCREIF</a:t>
              </a:r>
              <a:r>
                <a:rPr lang="en-US" sz="1400" dirty="0"/>
                <a:t>, MIT, Ibbotson.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7.3 </a:t>
            </a:r>
            <a:r>
              <a:rPr lang="en-US" dirty="0"/>
              <a:t>Perspective on the U.S. Institutional Property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7.3.1</a:t>
            </a:r>
            <a:r>
              <a:rPr lang="en-US" dirty="0"/>
              <a:t> Brief History of Commercial Real Estate Investment During Recent Decades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7-11 </a:t>
            </a:r>
            <a:r>
              <a:rPr lang="en-US" dirty="0"/>
              <a:t>The “Roller Coaster Ride” in U.S. Institutional Commercial Property Prices over Recent Decades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81683" y="1524000"/>
            <a:ext cx="6783457" cy="4857367"/>
            <a:chOff x="1181683" y="1524000"/>
            <a:chExt cx="6783457" cy="4857367"/>
          </a:xfrm>
        </p:grpSpPr>
        <p:sp>
          <p:nvSpPr>
            <p:cNvPr id="6" name="Rectangle 5"/>
            <p:cNvSpPr/>
            <p:nvPr/>
          </p:nvSpPr>
          <p:spPr>
            <a:xfrm>
              <a:off x="1205755" y="6073590"/>
              <a:ext cx="6096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Sources: Moody's/REAL, </a:t>
              </a:r>
              <a:r>
                <a:rPr lang="en-US" sz="1400" dirty="0" err="1"/>
                <a:t>TBI</a:t>
              </a:r>
              <a:r>
                <a:rPr lang="en-US" sz="1400" dirty="0"/>
                <a:t>, and author's estimates.</a:t>
              </a:r>
            </a:p>
          </p:txBody>
        </p:sp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1683" y="1524000"/>
              <a:ext cx="678345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7.3.2 </a:t>
            </a:r>
            <a:r>
              <a:rPr lang="en-US" dirty="0"/>
              <a:t>Sources of Debt and Equity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EXHIBIT 7-12 </a:t>
            </a:r>
            <a:r>
              <a:rPr lang="en-US" dirty="0"/>
              <a:t>Buyer Composition of Investors into </a:t>
            </a:r>
            <a:br>
              <a:rPr lang="en-US" dirty="0"/>
            </a:br>
            <a:r>
              <a:rPr lang="en-US" dirty="0"/>
              <a:t>U.S. Institutional Commercial Real Estate, 2005–2010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32543" y="1524000"/>
            <a:ext cx="6478915" cy="4876800"/>
            <a:chOff x="1332543" y="1524000"/>
            <a:chExt cx="6478915" cy="4876800"/>
          </a:xfrm>
        </p:grpSpPr>
        <p:sp>
          <p:nvSpPr>
            <p:cNvPr id="6" name="Rectangle 5"/>
            <p:cNvSpPr/>
            <p:nvPr/>
          </p:nvSpPr>
          <p:spPr>
            <a:xfrm>
              <a:off x="1332543" y="6093023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/>
                <a:t>Source: Real Capital Analytics Inc.</a:t>
              </a: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2543" y="1524000"/>
              <a:ext cx="6478915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EXHIBIT 7-13 </a:t>
            </a:r>
            <a:r>
              <a:rPr lang="en-US" dirty="0"/>
              <a:t>Sources of Debt Capital for Various Types of U.S. Institutional Property Investment,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74060" y="1524000"/>
            <a:ext cx="7376161" cy="4879777"/>
            <a:chOff x="874060" y="1524000"/>
            <a:chExt cx="7376161" cy="4879777"/>
          </a:xfrm>
        </p:grpSpPr>
        <p:sp>
          <p:nvSpPr>
            <p:cNvPr id="4" name="Rectangle 3"/>
            <p:cNvSpPr/>
            <p:nvPr/>
          </p:nvSpPr>
          <p:spPr>
            <a:xfrm>
              <a:off x="874060" y="6096000"/>
              <a:ext cx="26253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Source: Real Capital Analytics Inc.</a:t>
              </a:r>
            </a:p>
          </p:txBody>
        </p:sp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4060" y="1524000"/>
              <a:ext cx="7376161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7.4 </a:t>
            </a:r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After reading this chapter, you should understand:</a:t>
            </a:r>
          </a:p>
          <a:p>
            <a:r>
              <a:rPr lang="en-US" sz="2000" dirty="0"/>
              <a:t>The basic structure and functioning of the investment industry.</a:t>
            </a:r>
          </a:p>
          <a:p>
            <a:r>
              <a:rPr lang="en-US" sz="2000" dirty="0"/>
              <a:t>The nature of investor objectives, constraints, and concerns.</a:t>
            </a:r>
          </a:p>
          <a:p>
            <a:r>
              <a:rPr lang="en-US" sz="2000" dirty="0"/>
              <a:t>The major types of investment products and vehicles and the difference between an underlying asset and an investment product.</a:t>
            </a:r>
          </a:p>
          <a:p>
            <a:r>
              <a:rPr lang="en-US" sz="2000" dirty="0"/>
              <a:t>The major similarities and differences in the investment products based on real estate as opposed to other classical industrial or service corporations as underlying assets.</a:t>
            </a:r>
          </a:p>
          <a:p>
            <a:r>
              <a:rPr lang="en-US" sz="2000" dirty="0"/>
              <a:t>The four major traditional investment asset classes and their characteristic differences.</a:t>
            </a:r>
          </a:p>
          <a:p>
            <a:r>
              <a:rPr lang="en-US" sz="2000" dirty="0"/>
              <a:t>The investment performance of the major asset classes in recent decades, at a broad-brush and general level.</a:t>
            </a:r>
          </a:p>
          <a:p>
            <a:r>
              <a:rPr lang="en-US" sz="2000" dirty="0"/>
              <a:t>Some of the major historical trends and events that have influenced real estate investment performance in recent decades.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fontScale="70000" lnSpcReduction="20000"/>
          </a:bodyPr>
          <a:lstStyle/>
          <a:p>
            <a:r>
              <a:rPr lang="en-US" dirty="0"/>
              <a:t>investment objective</a:t>
            </a:r>
          </a:p>
          <a:p>
            <a:r>
              <a:rPr lang="en-US" dirty="0"/>
              <a:t>growth (savings) objective</a:t>
            </a:r>
          </a:p>
          <a:p>
            <a:r>
              <a:rPr lang="en-US" dirty="0"/>
              <a:t>income (current cash flow) objective</a:t>
            </a:r>
          </a:p>
          <a:p>
            <a:r>
              <a:rPr lang="en-US" dirty="0"/>
              <a:t>risk</a:t>
            </a:r>
          </a:p>
          <a:p>
            <a:r>
              <a:rPr lang="en-US" dirty="0"/>
              <a:t>liquidity</a:t>
            </a:r>
          </a:p>
          <a:p>
            <a:r>
              <a:rPr lang="en-US" dirty="0"/>
              <a:t>time horizon</a:t>
            </a:r>
          </a:p>
          <a:p>
            <a:r>
              <a:rPr lang="en-US" dirty="0"/>
              <a:t>investor expertise</a:t>
            </a:r>
          </a:p>
          <a:p>
            <a:r>
              <a:rPr lang="en-US" dirty="0"/>
              <a:t>investor management burden</a:t>
            </a:r>
          </a:p>
          <a:p>
            <a:r>
              <a:rPr lang="en-US" dirty="0"/>
              <a:t>investor size</a:t>
            </a:r>
          </a:p>
          <a:p>
            <a:r>
              <a:rPr lang="en-US" dirty="0"/>
              <a:t>capital constraint</a:t>
            </a:r>
          </a:p>
          <a:p>
            <a:r>
              <a:rPr lang="en-US" dirty="0"/>
              <a:t>investor heterogeneity</a:t>
            </a:r>
          </a:p>
          <a:p>
            <a:r>
              <a:rPr lang="en-US" dirty="0"/>
              <a:t>underlying asset</a:t>
            </a:r>
          </a:p>
          <a:p>
            <a:r>
              <a:rPr lang="en-US" dirty="0"/>
              <a:t>investment product (vehicle)</a:t>
            </a:r>
          </a:p>
          <a:p>
            <a:r>
              <a:rPr lang="en-US" dirty="0"/>
              <a:t>passive investors</a:t>
            </a:r>
          </a:p>
          <a:p>
            <a:r>
              <a:rPr lang="en-US" dirty="0"/>
              <a:t>commingled real estate funds (</a:t>
            </a:r>
            <a:r>
              <a:rPr lang="en-US" dirty="0" err="1"/>
              <a:t>CREFs</a:t>
            </a:r>
            <a:r>
              <a:rPr lang="en-US" dirty="0"/>
              <a:t>)</a:t>
            </a:r>
          </a:p>
          <a:p>
            <a:r>
              <a:rPr lang="en-US" dirty="0"/>
              <a:t>private REITs (real estate investment trusts)</a:t>
            </a:r>
          </a:p>
          <a:p>
            <a:r>
              <a:rPr lang="en-US" dirty="0"/>
              <a:t>private markets</a:t>
            </a:r>
          </a:p>
          <a:p>
            <a:r>
              <a:rPr lang="en-US" dirty="0"/>
              <a:t>commercial mortgage-backed securities (</a:t>
            </a:r>
            <a:r>
              <a:rPr lang="en-US" dirty="0" err="1"/>
              <a:t>CMBS</a:t>
            </a:r>
            <a:r>
              <a:rPr lang="en-US" dirty="0"/>
              <a:t>)</a:t>
            </a:r>
          </a:p>
          <a:p>
            <a:r>
              <a:rPr lang="en-US" dirty="0"/>
              <a:t>stagflation</a:t>
            </a:r>
          </a:p>
          <a:p>
            <a:r>
              <a:rPr lang="en-US" dirty="0"/>
              <a:t>Employee Retirement Income Security Act (</a:t>
            </a:r>
            <a:r>
              <a:rPr lang="en-US" dirty="0" err="1"/>
              <a:t>ERISA</a:t>
            </a:r>
            <a:r>
              <a:rPr lang="en-US" dirty="0"/>
              <a:t>)</a:t>
            </a:r>
          </a:p>
          <a:p>
            <a:r>
              <a:rPr lang="en-US" dirty="0"/>
              <a:t>Financial Institutions Recovery, Reform, and Enforcement Act (</a:t>
            </a:r>
            <a:r>
              <a:rPr lang="en-US" dirty="0" err="1"/>
              <a:t>FIRREA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7.1</a:t>
            </a:r>
            <a:r>
              <a:rPr lang="en-US" dirty="0"/>
              <a:t> Investment Industry, and Real Estate’s Role Therein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7.1.1 </a:t>
            </a:r>
            <a:r>
              <a:rPr lang="en-US" dirty="0"/>
              <a:t>Investor Objectives and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7.1.2</a:t>
            </a:r>
            <a:r>
              <a:rPr lang="en-US" dirty="0"/>
              <a:t> Implications of Investor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7.1.3</a:t>
            </a:r>
            <a:r>
              <a:rPr lang="en-US" dirty="0"/>
              <a:t> General Structure of Investment Products and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EXHIBIT 7-1 </a:t>
            </a:r>
            <a:r>
              <a:rPr lang="en-US" dirty="0"/>
              <a:t>Underlying Assets versus Investment Products, an Example from Traditional Corporate Finance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0" y="1547262"/>
            <a:ext cx="6342222" cy="4777337"/>
            <a:chOff x="1524000" y="1547262"/>
            <a:chExt cx="6342222" cy="4777337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6240937" y="4699314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1547262"/>
              <a:ext cx="6096000" cy="477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EXHIBIT 7-2 </a:t>
            </a:r>
            <a:r>
              <a:rPr lang="en-US" dirty="0"/>
              <a:t>Real Estate Example of the Investment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13647" y="1567926"/>
            <a:ext cx="6442037" cy="4800600"/>
            <a:chOff x="1613647" y="1567926"/>
            <a:chExt cx="6442037" cy="4800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3647" y="1567926"/>
              <a:ext cx="6212542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 rot="16200000">
              <a:off x="6430399" y="4743241"/>
              <a:ext cx="30043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Copyright © 2021 </a:t>
              </a:r>
              <a:r>
                <a:rPr lang="en-US" sz="1000" dirty="0" err="1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Mbition</a:t>
              </a:r>
              <a:r>
                <a:rPr lang="en-US" sz="1000" dirty="0">
                  <a:effectLst/>
                  <a:latin typeface="Lato" panose="020F0502020204030203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LLC. All rights reserved.</a:t>
              </a:r>
              <a:endParaRPr lang="en-US" sz="1000" dirty="0">
                <a:effectLst/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807</Words>
  <Application>Microsoft Office PowerPoint</Application>
  <PresentationFormat>On-screen Show (4:3)</PresentationFormat>
  <Paragraphs>120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Lato</vt:lpstr>
      <vt:lpstr>Times New Roman</vt:lpstr>
      <vt:lpstr>Wingdings</vt:lpstr>
      <vt:lpstr>Office Theme</vt:lpstr>
      <vt:lpstr>Chapter 7</vt:lpstr>
      <vt:lpstr>CHAPTER OUTLINE</vt:lpstr>
      <vt:lpstr>LEARNING OBJECTIVES</vt:lpstr>
      <vt:lpstr>7.1 Investment Industry, and Real Estate’s Role Therein</vt:lpstr>
      <vt:lpstr>7.1.1 Investor Objectives and Concerns</vt:lpstr>
      <vt:lpstr>7.1.2 Implications of Investor Heterogeneity</vt:lpstr>
      <vt:lpstr>7.1.3 General Structure of Investment Products and Vehicles</vt:lpstr>
      <vt:lpstr>EXHIBIT 7-1 Underlying Assets versus Investment Products, an Example from Traditional Corporate Finance</vt:lpstr>
      <vt:lpstr>EXHIBIT 7-2 Real Estate Example of the Investment System</vt:lpstr>
      <vt:lpstr>EXHIBIT 7-3 REIT Ownership Share of U.S. Institutional Property Asset Market, 2003</vt:lpstr>
      <vt:lpstr>EXHIBIT 7-4 End-of-Year Public versus Private Asset Market Commercial Real Estate Values (Indexes set to have equal average values 1974–2010.)</vt:lpstr>
      <vt:lpstr>7.2 Real Estate as an Asset Class</vt:lpstr>
      <vt:lpstr>7.2.1 Four Major Investment Asset Classes</vt:lpstr>
      <vt:lpstr>EXHIBIT 7-5 Approximate Aggregate Value of Asset Classes, USA Early 2000s (in trillions of dollars)</vt:lpstr>
      <vt:lpstr>EXHIBIT 7-6 Stereotypical Characterization of Major Investment Asset Classes</vt:lpstr>
      <vt:lpstr>7.2.2 Historical Investment Performance</vt:lpstr>
      <vt:lpstr>EXHIBIT 7-7 Historical Performance of Major Investment Asset Classes, Compared to Inflation (CPI), 1969–2010</vt:lpstr>
      <vt:lpstr>EXHIBIT 7-8A Performance of the Major Asset Classes, 1969–1989</vt:lpstr>
      <vt:lpstr>EXHIBIT 7-8B Performance of the Major Asset Classes, 1989–2010</vt:lpstr>
      <vt:lpstr>EXHIBIT 7-9 Historical Statistics on Annual Returns, 1970–2010</vt:lpstr>
      <vt:lpstr>EXHIBIT 7-10A Average Annual Total Return, 1970–2010</vt:lpstr>
      <vt:lpstr>EXHIBIT 7-10B Annual Volatility, 1970–2010</vt:lpstr>
      <vt:lpstr>7.3 Perspective on the U.S. Institutional Property Market</vt:lpstr>
      <vt:lpstr>7.3.1 Brief History of Commercial Real Estate Investment During Recent Decades</vt:lpstr>
      <vt:lpstr>EXHIBIT 7-11 The “Roller Coaster Ride” in U.S. Institutional Commercial Property Prices over Recent Decades</vt:lpstr>
      <vt:lpstr>7.3.2 Sources of Debt and Equity Capital</vt:lpstr>
      <vt:lpstr>EXHIBIT 7-12 Buyer Composition of Investors into  U.S. Institutional Commercial Real Estate, 2005–2010</vt:lpstr>
      <vt:lpstr>EXHIBIT 7-13 Sources of Debt Capital for Various Types of U.S. Institutional Property Investment, 2010</vt:lpstr>
      <vt:lpstr>7.4 Chapter Summary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Brian Brogaard</cp:lastModifiedBy>
  <cp:revision>75</cp:revision>
  <dcterms:created xsi:type="dcterms:W3CDTF">2013-02-04T22:06:42Z</dcterms:created>
  <dcterms:modified xsi:type="dcterms:W3CDTF">2021-01-22T17:29:30Z</dcterms:modified>
</cp:coreProperties>
</file>