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8" r:id="rId2"/>
    <p:sldId id="267" r:id="rId3"/>
    <p:sldId id="269" r:id="rId4"/>
    <p:sldId id="299" r:id="rId5"/>
    <p:sldId id="300" r:id="rId6"/>
    <p:sldId id="301" r:id="rId7"/>
    <p:sldId id="307" r:id="rId8"/>
    <p:sldId id="314" r:id="rId9"/>
    <p:sldId id="302" r:id="rId10"/>
    <p:sldId id="315" r:id="rId11"/>
    <p:sldId id="316" r:id="rId12"/>
    <p:sldId id="303" r:id="rId13"/>
    <p:sldId id="304" r:id="rId14"/>
    <p:sldId id="311" r:id="rId15"/>
    <p:sldId id="312" r:id="rId16"/>
    <p:sldId id="305" r:id="rId17"/>
    <p:sldId id="313" r:id="rId18"/>
    <p:sldId id="306" r:id="rId19"/>
    <p:sldId id="29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F94"/>
    <a:srgbClr val="A1B7ED"/>
    <a:srgbClr val="8481C1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2" autoAdjust="0"/>
    <p:restoredTop sz="94686" autoAdjust="0"/>
  </p:normalViewPr>
  <p:slideViewPr>
    <p:cSldViewPr>
      <p:cViewPr varScale="1">
        <p:scale>
          <a:sx n="110" d="100"/>
          <a:sy n="110" d="100"/>
        </p:scale>
        <p:origin x="225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8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2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Brogaard" userId="466ef7659165ab1f" providerId="LiveId" clId="{89B5DEC1-A4E3-4407-9530-7BD45E90A014}"/>
    <pc:docChg chg="modSld modMainMaster modNotesMaster modHandout">
      <pc:chgData name="Brian Brogaard" userId="466ef7659165ab1f" providerId="LiveId" clId="{89B5DEC1-A4E3-4407-9530-7BD45E90A014}" dt="2021-01-22T17:27:08.127" v="18" actId="255"/>
      <pc:docMkLst>
        <pc:docMk/>
      </pc:docMkLst>
      <pc:sldChg chg="modNotes">
        <pc:chgData name="Brian Brogaard" userId="466ef7659165ab1f" providerId="LiveId" clId="{89B5DEC1-A4E3-4407-9530-7BD45E90A014}" dt="2021-01-22T17:25:59.216" v="1" actId="255"/>
        <pc:sldMkLst>
          <pc:docMk/>
          <pc:sldMk cId="0" sldId="268"/>
        </pc:sldMkLst>
      </pc:sldChg>
      <pc:sldChg chg="modSp mod">
        <pc:chgData name="Brian Brogaard" userId="466ef7659165ab1f" providerId="LiveId" clId="{89B5DEC1-A4E3-4407-9530-7BD45E90A014}" dt="2021-01-22T17:26:10.631" v="4" actId="1076"/>
        <pc:sldMkLst>
          <pc:docMk/>
          <pc:sldMk cId="0" sldId="311"/>
        </pc:sldMkLst>
        <pc:spChg chg="mod">
          <ac:chgData name="Brian Brogaard" userId="466ef7659165ab1f" providerId="LiveId" clId="{89B5DEC1-A4E3-4407-9530-7BD45E90A014}" dt="2021-01-22T17:26:10.631" v="4" actId="1076"/>
          <ac:spMkLst>
            <pc:docMk/>
            <pc:sldMk cId="0" sldId="311"/>
            <ac:spMk id="8" creationId="{00000000-0000-0000-0000-000000000000}"/>
          </ac:spMkLst>
        </pc:spChg>
      </pc:sldChg>
      <pc:sldChg chg="modSp mod">
        <pc:chgData name="Brian Brogaard" userId="466ef7659165ab1f" providerId="LiveId" clId="{89B5DEC1-A4E3-4407-9530-7BD45E90A014}" dt="2021-01-22T17:26:20.009" v="6" actId="1076"/>
        <pc:sldMkLst>
          <pc:docMk/>
          <pc:sldMk cId="0" sldId="312"/>
        </pc:sldMkLst>
        <pc:spChg chg="mod">
          <ac:chgData name="Brian Brogaard" userId="466ef7659165ab1f" providerId="LiveId" clId="{89B5DEC1-A4E3-4407-9530-7BD45E90A014}" dt="2021-01-22T17:26:20.009" v="6" actId="1076"/>
          <ac:spMkLst>
            <pc:docMk/>
            <pc:sldMk cId="0" sldId="312"/>
            <ac:spMk id="8" creationId="{00000000-0000-0000-0000-000000000000}"/>
          </ac:spMkLst>
        </pc:spChg>
      </pc:sldChg>
      <pc:sldChg chg="modSp mod">
        <pc:chgData name="Brian Brogaard" userId="466ef7659165ab1f" providerId="LiveId" clId="{89B5DEC1-A4E3-4407-9530-7BD45E90A014}" dt="2021-01-22T17:26:26.772" v="8" actId="1076"/>
        <pc:sldMkLst>
          <pc:docMk/>
          <pc:sldMk cId="0" sldId="313"/>
        </pc:sldMkLst>
        <pc:spChg chg="mod">
          <ac:chgData name="Brian Brogaard" userId="466ef7659165ab1f" providerId="LiveId" clId="{89B5DEC1-A4E3-4407-9530-7BD45E90A014}" dt="2021-01-22T17:26:26.772" v="8" actId="1076"/>
          <ac:spMkLst>
            <pc:docMk/>
            <pc:sldMk cId="0" sldId="313"/>
            <ac:spMk id="8" creationId="{00000000-0000-0000-0000-000000000000}"/>
          </ac:spMkLst>
        </pc:spChg>
      </pc:sldChg>
      <pc:sldMasterChg chg="modSp mod modSldLayout">
        <pc:chgData name="Brian Brogaard" userId="466ef7659165ab1f" providerId="LiveId" clId="{89B5DEC1-A4E3-4407-9530-7BD45E90A014}" dt="2021-01-22T17:26:47.157" v="14" actId="207"/>
        <pc:sldMasterMkLst>
          <pc:docMk/>
          <pc:sldMasterMk cId="0" sldId="2147483648"/>
        </pc:sldMasterMkLst>
        <pc:spChg chg="mod">
          <ac:chgData name="Brian Brogaard" userId="466ef7659165ab1f" providerId="LiveId" clId="{89B5DEC1-A4E3-4407-9530-7BD45E90A014}" dt="2021-01-22T17:26:38.900" v="11" actId="207"/>
          <ac:spMkLst>
            <pc:docMk/>
            <pc:sldMasterMk cId="0" sldId="2147483648"/>
            <ac:spMk id="9" creationId="{00000000-0000-0000-0000-000000000000}"/>
          </ac:spMkLst>
        </pc:spChg>
        <pc:sldLayoutChg chg="modSp mod">
          <pc:chgData name="Brian Brogaard" userId="466ef7659165ab1f" providerId="LiveId" clId="{89B5DEC1-A4E3-4407-9530-7BD45E90A014}" dt="2021-01-22T17:26:47.157" v="14" actId="207"/>
          <pc:sldLayoutMkLst>
            <pc:docMk/>
            <pc:sldMasterMk cId="0" sldId="2147483648"/>
            <pc:sldLayoutMk cId="0" sldId="2147483655"/>
          </pc:sldLayoutMkLst>
          <pc:spChg chg="mod">
            <ac:chgData name="Brian Brogaard" userId="466ef7659165ab1f" providerId="LiveId" clId="{89B5DEC1-A4E3-4407-9530-7BD45E90A014}" dt="2021-01-22T17:26:47.157" v="14" actId="207"/>
            <ac:spMkLst>
              <pc:docMk/>
              <pc:sldMasterMk cId="0" sldId="2147483648"/>
              <pc:sldLayoutMk cId="0" sldId="2147483655"/>
              <ac:spMk id="10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CHAPTER 6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C4B10-634B-4B5E-A9C3-28DC23438700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Copyright © 2021 </a:t>
            </a:r>
            <a:r>
              <a:rPr lang="en-US" sz="1000" dirty="0" err="1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Mbition</a:t>
            </a:r>
            <a:r>
              <a: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LLC. All rights reserved.</a:t>
            </a:r>
            <a:endParaRPr lang="en-US" sz="1000" dirty="0">
              <a:effectLst/>
              <a:latin typeface="Lato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EA971-E043-4C1D-8425-19E56B8333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CHAPTER 6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FE97F-56F6-4C03-AF90-A2BF2AF76281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Copyright © 2021 </a:t>
            </a:r>
            <a:r>
              <a:rPr lang="en-US" dirty="0" err="1"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Mbition</a:t>
            </a:r>
            <a:r>
              <a:rPr lang="en-US" dirty="0"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LLC. All rights reserved.</a:t>
            </a:r>
            <a:endParaRPr lang="en-US" sz="1000" dirty="0">
              <a:latin typeface="Lato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E1673-3FEA-4676-B126-2846E845E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1673-3FEA-4676-B126-2846E845E8E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D42E7A6-5F00-4A4A-9473-CC82A23BC426}" type="datetime1">
              <a:rPr lang="en-US" smtClean="0"/>
              <a:pPr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Copyright © 2021 </a:t>
            </a:r>
            <a:r>
              <a:rPr lang="en-US" sz="1000" dirty="0" err="1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Mbition</a:t>
            </a:r>
            <a:r>
              <a: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LLC. All rights reserved.</a:t>
            </a:r>
            <a:endParaRPr lang="en-US" sz="1000" dirty="0">
              <a:effectLst/>
              <a:latin typeface="Lato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CHAPTER 6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3581400"/>
          </a:xfrm>
          <a:prstGeom prst="rect">
            <a:avLst/>
          </a:prstGeom>
          <a:gradFill flip="none" rotWithShape="1">
            <a:gsLst>
              <a:gs pos="0">
                <a:srgbClr val="1C3F94">
                  <a:shade val="30000"/>
                  <a:satMod val="115000"/>
                </a:srgbClr>
              </a:gs>
              <a:gs pos="50000">
                <a:srgbClr val="1C3F94">
                  <a:shade val="67500"/>
                  <a:satMod val="115000"/>
                </a:srgbClr>
              </a:gs>
              <a:gs pos="100000">
                <a:srgbClr val="1C3F94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990600"/>
            <a:ext cx="4572000" cy="1524000"/>
          </a:xfrm>
          <a:noFill/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429000"/>
            <a:ext cx="6553200" cy="2895600"/>
          </a:xfrm>
          <a:noFill/>
          <a:ln w="38100">
            <a:solidFill>
              <a:schemeClr val="bg2"/>
            </a:solidFill>
          </a:ln>
        </p:spPr>
        <p:txBody>
          <a:bodyPr tIns="182880">
            <a:normAutofit/>
          </a:bodyPr>
          <a:lstStyle>
            <a:lvl1pPr marL="0" indent="0" algn="l">
              <a:buNone/>
              <a:defRPr sz="4000">
                <a:solidFill>
                  <a:srgbClr val="1C3F94"/>
                </a:solidFill>
                <a:latin typeface="+mj-lt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115" r="1115" b="1378"/>
          <a:stretch>
            <a:fillRect/>
          </a:stretch>
        </p:blipFill>
        <p:spPr bwMode="auto">
          <a:xfrm>
            <a:off x="381000" y="304800"/>
            <a:ext cx="3799520" cy="3102476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1C3F94"/>
              </a:buClr>
              <a:buSzPct val="90000"/>
              <a:buFont typeface="Wingdings" pitchFamily="2" charset="2"/>
              <a:buChar char=""/>
              <a:defRPr sz="2800"/>
            </a:lvl1pPr>
            <a:lvl2pPr>
              <a:buClr>
                <a:schemeClr val="accent6">
                  <a:lumMod val="75000"/>
                </a:schemeClr>
              </a:buClr>
              <a:buSzPct val="90000"/>
              <a:buFont typeface="Wingdings" pitchFamily="2" charset="2"/>
              <a:buChar char="l"/>
              <a:defRPr sz="2400"/>
            </a:lvl2pPr>
            <a:lvl3pPr>
              <a:buClr>
                <a:schemeClr val="accent3">
                  <a:lumMod val="75000"/>
                </a:schemeClr>
              </a:buClr>
              <a:buSzPct val="90000"/>
              <a:buFont typeface="Wingdings" pitchFamily="2" charset="2"/>
              <a:buChar char="l"/>
              <a:defRPr sz="2000"/>
            </a:lvl3pPr>
            <a:lvl4pPr>
              <a:buClr>
                <a:srgbClr val="1C3F94"/>
              </a:buClr>
              <a:defRPr sz="1800"/>
            </a:lvl4pPr>
            <a:lvl5pPr>
              <a:buClr>
                <a:srgbClr val="1C3F94"/>
              </a:buCl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C3F94"/>
          </a:solidFill>
          <a:ln>
            <a:solidFill>
              <a:srgbClr val="1C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3515" y="6297966"/>
            <a:ext cx="6604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998684" y="6416675"/>
            <a:ext cx="30043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Copyright © 2021 </a:t>
            </a:r>
            <a:r>
              <a:rPr lang="en-US" sz="10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Mbition</a:t>
            </a:r>
            <a:r>
              <a:rPr lang="en-US" sz="1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LLC. All rights reserved.</a:t>
            </a:r>
            <a:endParaRPr lang="en-US" sz="1000" dirty="0">
              <a:solidFill>
                <a:schemeClr val="bg1"/>
              </a:solidFill>
              <a:effectLst/>
              <a:latin typeface="Lato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C3F94"/>
          </a:solidFill>
          <a:ln>
            <a:solidFill>
              <a:srgbClr val="1C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998684" y="6416675"/>
            <a:ext cx="30043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Copyright © 2021 </a:t>
            </a:r>
            <a:r>
              <a:rPr lang="en-US" sz="10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Mbition</a:t>
            </a:r>
            <a:r>
              <a:rPr lang="en-US" sz="1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LLC. All rights reserved.</a:t>
            </a:r>
            <a:endParaRPr lang="en-US" sz="1000" dirty="0">
              <a:solidFill>
                <a:schemeClr val="bg1"/>
              </a:solidFill>
              <a:effectLst/>
              <a:latin typeface="Lato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83515" y="6297966"/>
            <a:ext cx="6604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29600" y="0"/>
            <a:ext cx="914400" cy="722531"/>
            <a:chOff x="0" y="0"/>
            <a:chExt cx="914400" cy="722531"/>
          </a:xfrm>
        </p:grpSpPr>
        <p:sp>
          <p:nvSpPr>
            <p:cNvPr id="14" name="Trapezoid 13"/>
            <p:cNvSpPr/>
            <p:nvPr/>
          </p:nvSpPr>
          <p:spPr>
            <a:xfrm flipV="1">
              <a:off x="0" y="0"/>
              <a:ext cx="914400" cy="609600"/>
            </a:xfrm>
            <a:prstGeom prst="trapezoid">
              <a:avLst/>
            </a:prstGeom>
            <a:solidFill>
              <a:srgbClr val="1C3F94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275" y="76200"/>
              <a:ext cx="7658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CHAPTER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6</a:t>
              </a: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1C3F9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C3F94"/>
        </a:buClr>
        <a:buSzPct val="90000"/>
        <a:buFont typeface="Wingdings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90000"/>
        <a:buFont typeface="Wingdings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90000"/>
        <a:buFont typeface="Wingdings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C3F94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1C3F94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kern="0" baseline="0" dirty="0"/>
              <a:t>Chapter </a:t>
            </a:r>
            <a:r>
              <a:rPr lang="en-US" sz="9600" kern="0" baseline="0" dirty="0"/>
              <a:t>6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kern="0" dirty="0"/>
              <a:t>Real Estate Market Analysi</a:t>
            </a:r>
            <a:r>
              <a:rPr lang="en-US" kern="0" baseline="0" dirty="0"/>
              <a:t>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172200"/>
            <a:ext cx="2133600" cy="365125"/>
          </a:xfrm>
        </p:spPr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00400" cy="2239962"/>
          </a:xfrm>
        </p:spPr>
        <p:txBody>
          <a:bodyPr>
            <a:normAutofit/>
          </a:bodyPr>
          <a:lstStyle/>
          <a:p>
            <a:pPr>
              <a:tabLst>
                <a:tab pos="2054225" algn="l"/>
              </a:tabLst>
            </a:pPr>
            <a:r>
              <a:rPr lang="en-US" sz="2800" b="1" kern="0" baseline="0" dirty="0"/>
              <a:t>EXHIBIT 6-3A </a:t>
            </a:r>
            <a:br>
              <a:rPr lang="en-US" sz="2800" kern="0" baseline="0" dirty="0"/>
            </a:br>
            <a:r>
              <a:rPr lang="en-US" sz="2800" kern="0" baseline="0" dirty="0"/>
              <a:t>Atlanta </a:t>
            </a:r>
            <a:r>
              <a:rPr lang="en-US" sz="2800" kern="0" baseline="0" dirty="0" err="1"/>
              <a:t>MSA</a:t>
            </a:r>
            <a:r>
              <a:rPr lang="en-US" sz="2800" kern="0" baseline="0" dirty="0"/>
              <a:t> Office Submarkets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57600" y="5782235"/>
            <a:ext cx="31102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CoStar</a:t>
            </a:r>
            <a:r>
              <a:rPr lang="en-US" sz="1200" dirty="0"/>
              <a:t> Property, used with permission.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5531" y="274638"/>
            <a:ext cx="4542878" cy="54864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57600" y="5858435"/>
            <a:ext cx="31102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CoStar</a:t>
            </a:r>
            <a:r>
              <a:rPr lang="en-US" sz="1200" dirty="0"/>
              <a:t> Property, used with permission.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81000"/>
            <a:ext cx="447740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00400" cy="3154362"/>
          </a:xfrm>
        </p:spPr>
        <p:txBody>
          <a:bodyPr>
            <a:normAutofit/>
          </a:bodyPr>
          <a:lstStyle/>
          <a:p>
            <a:pPr>
              <a:tabLst>
                <a:tab pos="2054225" algn="l"/>
              </a:tabLst>
            </a:pPr>
            <a:r>
              <a:rPr lang="en-US" sz="2800" b="1" kern="0" baseline="0" dirty="0"/>
              <a:t>EXHIBIT 6-3B </a:t>
            </a:r>
            <a:br>
              <a:rPr lang="en-US" sz="2800" kern="0" baseline="0" dirty="0"/>
            </a:br>
            <a:r>
              <a:rPr lang="en-US" sz="2800" kern="0" baseline="0" dirty="0"/>
              <a:t>Atlanta Space Market Data Consolidated Into 10 Major Submarkets, Mid-Year 2012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fr-FR" sz="3200" b="1" kern="0" baseline="0" dirty="0">
                <a:solidFill>
                  <a:srgbClr val="1C3F94"/>
                </a:solidFill>
                <a:latin typeface="+mj-lt"/>
                <a:ea typeface="+mj-ea"/>
                <a:cs typeface="+mj-cs"/>
              </a:rPr>
              <a:t>6.1.4 </a:t>
            </a:r>
            <a:r>
              <a:rPr lang="fr-FR" sz="3200" kern="0" baseline="0" dirty="0">
                <a:solidFill>
                  <a:srgbClr val="1C3F94"/>
                </a:solidFill>
                <a:latin typeface="+mj-lt"/>
                <a:ea typeface="+mj-ea"/>
                <a:cs typeface="+mj-cs"/>
              </a:rPr>
              <a:t>Trend Extrapolation versus Structural </a:t>
            </a:r>
            <a:r>
              <a:rPr lang="en-US" sz="3200" kern="0" baseline="0" dirty="0">
                <a:solidFill>
                  <a:srgbClr val="1C3F94"/>
                </a:solidFill>
                <a:latin typeface="+mj-lt"/>
                <a:ea typeface="+mj-ea"/>
                <a:cs typeface="+mj-cs"/>
              </a:rPr>
              <a:t>Analysis</a:t>
            </a:r>
            <a:endParaRPr lang="en-US" kern="0" baseline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3200" b="1" kern="0" baseline="0" dirty="0">
                <a:solidFill>
                  <a:srgbClr val="1C3F94"/>
                </a:solidFill>
                <a:latin typeface="+mj-lt"/>
                <a:ea typeface="+mj-ea"/>
                <a:cs typeface="+mj-cs"/>
              </a:rPr>
              <a:t>6.1.5 </a:t>
            </a:r>
            <a:r>
              <a:rPr lang="en-US" sz="3200" kern="0" baseline="0" dirty="0">
                <a:solidFill>
                  <a:srgbClr val="1C3F94"/>
                </a:solidFill>
                <a:latin typeface="+mj-lt"/>
                <a:ea typeface="+mj-ea"/>
                <a:cs typeface="+mj-cs"/>
              </a:rPr>
              <a:t>Major General Tasks in Conducting a </a:t>
            </a:r>
            <a:br>
              <a:rPr lang="en-US" sz="3200" kern="0" baseline="0" dirty="0">
                <a:solidFill>
                  <a:srgbClr val="1C3F94"/>
                </a:solidFill>
                <a:latin typeface="+mj-lt"/>
                <a:ea typeface="+mj-ea"/>
                <a:cs typeface="+mj-cs"/>
              </a:rPr>
            </a:br>
            <a:r>
              <a:rPr lang="en-US" sz="3200" kern="0" baseline="0" dirty="0">
                <a:solidFill>
                  <a:srgbClr val="1C3F94"/>
                </a:solidFill>
                <a:latin typeface="+mj-lt"/>
                <a:ea typeface="+mj-ea"/>
                <a:cs typeface="+mj-cs"/>
              </a:rPr>
              <a:t>Basic Short-Term Structural Market Analysis</a:t>
            </a:r>
            <a:endParaRPr lang="en-US" kern="0" baseline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kern="0" baseline="0" dirty="0"/>
              <a:t>EXHIBIT 6-4 </a:t>
            </a:r>
            <a:r>
              <a:rPr lang="en-US" kern="0" baseline="0" dirty="0"/>
              <a:t>Generic Framework of a Basic Short-Term Structural Market Analysis for Real Estate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335305" y="1786657"/>
            <a:ext cx="4685689" cy="4385543"/>
            <a:chOff x="2335305" y="1786657"/>
            <a:chExt cx="4685689" cy="4385543"/>
          </a:xfrm>
        </p:grpSpPr>
        <p:sp>
          <p:nvSpPr>
            <p:cNvPr id="8" name="TextBox 7"/>
            <p:cNvSpPr txBox="1"/>
            <p:nvPr/>
          </p:nvSpPr>
          <p:spPr>
            <a:xfrm rot="16200000">
              <a:off x="5395709" y="4546915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35305" y="1786657"/>
              <a:ext cx="4457700" cy="4385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kern="0" baseline="0" dirty="0"/>
              <a:t>EXHIBIT 6-5 </a:t>
            </a:r>
            <a:r>
              <a:rPr lang="en-US" kern="0" baseline="0" dirty="0"/>
              <a:t>Major Demand Drivers by</a:t>
            </a:r>
            <a:br>
              <a:rPr lang="en-US" kern="0" baseline="0" dirty="0"/>
            </a:br>
            <a:r>
              <a:rPr lang="en-US" kern="0" baseline="0" dirty="0"/>
              <a:t>Property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931895" y="1600200"/>
            <a:ext cx="5543765" cy="4200525"/>
            <a:chOff x="1931895" y="1600200"/>
            <a:chExt cx="5543765" cy="4200525"/>
          </a:xfrm>
        </p:grpSpPr>
        <p:sp>
          <p:nvSpPr>
            <p:cNvPr id="8" name="TextBox 7"/>
            <p:cNvSpPr txBox="1"/>
            <p:nvPr/>
          </p:nvSpPr>
          <p:spPr>
            <a:xfrm rot="16200000">
              <a:off x="5850375" y="4175440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31895" y="1600200"/>
              <a:ext cx="5267325" cy="420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3200" b="1" kern="0" baseline="0" dirty="0">
                <a:solidFill>
                  <a:srgbClr val="1C3F94"/>
                </a:solidFill>
                <a:latin typeface="+mj-lt"/>
                <a:ea typeface="+mj-ea"/>
                <a:cs typeface="+mj-cs"/>
              </a:rPr>
              <a:t>*6.2 </a:t>
            </a:r>
            <a:r>
              <a:rPr lang="en-US" sz="3200" kern="0" baseline="0" dirty="0">
                <a:solidFill>
                  <a:srgbClr val="1C3F94"/>
                </a:solidFill>
                <a:latin typeface="+mj-lt"/>
                <a:ea typeface="+mj-ea"/>
                <a:cs typeface="+mj-cs"/>
              </a:rPr>
              <a:t>Formal Model of Space Market Equilibrium Dynamics and Cyclicality</a:t>
            </a:r>
            <a:endParaRPr lang="en-US" kern="0" baseline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kern="0" baseline="0" dirty="0"/>
              <a:t>EXHIBIT 6-6 </a:t>
            </a:r>
            <a:r>
              <a:rPr lang="en-US" kern="0" baseline="0" dirty="0"/>
              <a:t>Simulated Space Market </a:t>
            </a:r>
            <a:br>
              <a:rPr lang="en-US" kern="0" baseline="0" dirty="0"/>
            </a:br>
            <a:r>
              <a:rPr lang="en-US" kern="0" baseline="0" dirty="0"/>
              <a:t>Dynamics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8860" y="1600200"/>
            <a:ext cx="7072244" cy="4572000"/>
            <a:chOff x="1178860" y="1600200"/>
            <a:chExt cx="7072244" cy="45720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78860" y="1600200"/>
              <a:ext cx="6780558" cy="457200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6625819" y="4546915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 sz="3200" b="1" kern="0" baseline="0" dirty="0">
                <a:solidFill>
                  <a:srgbClr val="1C3F94"/>
                </a:solidFill>
                <a:latin typeface="+mj-lt"/>
                <a:ea typeface="+mj-ea"/>
                <a:cs typeface="+mj-cs"/>
              </a:rPr>
              <a:t>6.3 </a:t>
            </a:r>
            <a:r>
              <a:rPr lang="en-US" sz="3200" kern="0" baseline="0" dirty="0">
                <a:solidFill>
                  <a:srgbClr val="1C3F94"/>
                </a:solidFill>
                <a:latin typeface="+mj-lt"/>
                <a:ea typeface="+mj-ea"/>
                <a:cs typeface="+mj-cs"/>
              </a:rPr>
              <a:t>Chapter Summary</a:t>
            </a:r>
            <a:endParaRPr lang="en-US" kern="0" baseline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baseline="0" dirty="0"/>
              <a:t>KEY TERMS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en-US" kern="0" baseline="0" dirty="0"/>
              <a:t>real estate market analysis</a:t>
            </a:r>
          </a:p>
          <a:p>
            <a:r>
              <a:rPr lang="en-US" kern="0" baseline="0" dirty="0"/>
              <a:t>market segment</a:t>
            </a:r>
          </a:p>
          <a:p>
            <a:r>
              <a:rPr lang="en-US" kern="0" baseline="0" dirty="0"/>
              <a:t>construction starts</a:t>
            </a:r>
          </a:p>
          <a:p>
            <a:r>
              <a:rPr lang="en-US" kern="0" baseline="0" dirty="0"/>
              <a:t>construction completions</a:t>
            </a:r>
          </a:p>
          <a:p>
            <a:r>
              <a:rPr lang="en-US" kern="0" baseline="0" dirty="0"/>
              <a:t>absorption</a:t>
            </a:r>
          </a:p>
          <a:p>
            <a:r>
              <a:rPr lang="en-US" kern="0" baseline="0" dirty="0"/>
              <a:t>gross absorption</a:t>
            </a:r>
          </a:p>
          <a:p>
            <a:r>
              <a:rPr lang="en-US" kern="0" baseline="0" dirty="0"/>
              <a:t>net absorption</a:t>
            </a:r>
          </a:p>
          <a:p>
            <a:r>
              <a:rPr lang="en-US" kern="0" baseline="0" dirty="0"/>
              <a:t>vacancy rate</a:t>
            </a:r>
          </a:p>
          <a:p>
            <a:r>
              <a:rPr lang="en-US" kern="0" baseline="0" dirty="0"/>
              <a:t>natural vacancy rate</a:t>
            </a:r>
          </a:p>
          <a:p>
            <a:r>
              <a:rPr lang="en-US" kern="0" baseline="0" dirty="0"/>
              <a:t>market rent</a:t>
            </a:r>
          </a:p>
          <a:p>
            <a:r>
              <a:rPr lang="en-US" kern="0" baseline="0" dirty="0"/>
              <a:t>months supply</a:t>
            </a:r>
          </a:p>
          <a:p>
            <a:r>
              <a:rPr lang="en-US" kern="0" baseline="0" dirty="0"/>
              <a:t>submarkets</a:t>
            </a:r>
          </a:p>
          <a:p>
            <a:r>
              <a:rPr lang="en-US" kern="0" baseline="0" dirty="0"/>
              <a:t>simple trend extrapolation</a:t>
            </a:r>
          </a:p>
          <a:p>
            <a:r>
              <a:rPr lang="en-US" kern="0" baseline="0" dirty="0"/>
              <a:t>structural analysis</a:t>
            </a:r>
          </a:p>
          <a:p>
            <a:r>
              <a:rPr lang="en-US" kern="0" baseline="0" dirty="0"/>
              <a:t>price elasticity</a:t>
            </a:r>
          </a:p>
          <a:p>
            <a:r>
              <a:rPr lang="en-US" kern="0" baseline="0" dirty="0"/>
              <a:t>lags</a:t>
            </a:r>
          </a:p>
          <a:p>
            <a:r>
              <a:rPr lang="en-US" kern="0" baseline="0" dirty="0"/>
              <a:t>demand drivers</a:t>
            </a:r>
          </a:p>
          <a:p>
            <a:r>
              <a:rPr lang="en-US" kern="0" baseline="0" dirty="0"/>
              <a:t>stock-flow model</a:t>
            </a:r>
          </a:p>
          <a:p>
            <a:r>
              <a:rPr lang="en-US" kern="0" baseline="0" dirty="0"/>
              <a:t>real estate cycle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baseline="0" dirty="0"/>
              <a:t>CHAPTER 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14400" indent="-914400">
              <a:buNone/>
              <a:tabLst>
                <a:tab pos="461963" algn="dec"/>
              </a:tabLst>
            </a:pPr>
            <a:r>
              <a:rPr lang="en-US" b="1" kern="0" baseline="0" dirty="0">
                <a:solidFill>
                  <a:srgbClr val="1C3F94"/>
                </a:solidFill>
              </a:rPr>
              <a:t>	</a:t>
            </a:r>
            <a:r>
              <a:rPr lang="en-US" b="1" kern="0" dirty="0">
                <a:solidFill>
                  <a:srgbClr val="1C3F94"/>
                </a:solidFill>
              </a:rPr>
              <a:t>6.1	</a:t>
            </a:r>
            <a:r>
              <a:rPr lang="en-US" kern="0" dirty="0"/>
              <a:t>General Features of Real Estate Market Analysis</a:t>
            </a:r>
          </a:p>
          <a:p>
            <a:pPr marL="1828800" lvl="1" indent="-914400">
              <a:buNone/>
            </a:pPr>
            <a:r>
              <a:rPr lang="en-US" b="1" kern="0" dirty="0">
                <a:solidFill>
                  <a:srgbClr val="1C3F94"/>
                </a:solidFill>
              </a:rPr>
              <a:t>6.1.1	</a:t>
            </a:r>
            <a:r>
              <a:rPr lang="en-US" kern="0" dirty="0"/>
              <a:t>Purpose of Market Analysis</a:t>
            </a:r>
          </a:p>
          <a:p>
            <a:pPr marL="1828800" lvl="1" indent="-914400">
              <a:buNone/>
            </a:pPr>
            <a:r>
              <a:rPr lang="en-US" b="1" kern="0" dirty="0">
                <a:solidFill>
                  <a:srgbClr val="1C3F94"/>
                </a:solidFill>
              </a:rPr>
              <a:t>6.1.2	</a:t>
            </a:r>
            <a:r>
              <a:rPr lang="en-US" kern="0" dirty="0"/>
              <a:t>Market Supply and Demand Variables and Indicators</a:t>
            </a:r>
          </a:p>
          <a:p>
            <a:pPr marL="1828800" lvl="1" indent="-914400">
              <a:buNone/>
            </a:pPr>
            <a:r>
              <a:rPr lang="en-US" b="1" kern="0" dirty="0">
                <a:solidFill>
                  <a:srgbClr val="1C3F94"/>
                </a:solidFill>
              </a:rPr>
              <a:t>6.1.3	</a:t>
            </a:r>
            <a:r>
              <a:rPr lang="en-US" kern="0" dirty="0"/>
              <a:t>Defining the Scope of the Analysis</a:t>
            </a:r>
          </a:p>
          <a:p>
            <a:pPr marL="1828800" lvl="1" indent="-914400">
              <a:buNone/>
            </a:pPr>
            <a:r>
              <a:rPr lang="fr-FR" b="1" kern="0" dirty="0">
                <a:solidFill>
                  <a:srgbClr val="1C3F94"/>
                </a:solidFill>
              </a:rPr>
              <a:t>6.1.4	</a:t>
            </a:r>
            <a:r>
              <a:rPr lang="fr-FR" kern="0" dirty="0"/>
              <a:t>Trend Extrapolation versus Structural </a:t>
            </a:r>
            <a:r>
              <a:rPr lang="en-US" kern="0" dirty="0"/>
              <a:t>Analysis</a:t>
            </a:r>
          </a:p>
          <a:p>
            <a:pPr marL="1828800" lvl="1" indent="-914400">
              <a:buNone/>
            </a:pPr>
            <a:r>
              <a:rPr lang="en-US" b="1" kern="0" dirty="0">
                <a:solidFill>
                  <a:srgbClr val="1C3F94"/>
                </a:solidFill>
              </a:rPr>
              <a:t>6.1.5	</a:t>
            </a:r>
            <a:r>
              <a:rPr lang="en-US" kern="0" dirty="0"/>
              <a:t>Major General Tasks in Conducting a Basic Short-Term Structural Market Analysis</a:t>
            </a:r>
          </a:p>
          <a:p>
            <a:pPr marL="914400" indent="-914400">
              <a:buNone/>
              <a:tabLst>
                <a:tab pos="461963" algn="dec"/>
              </a:tabLst>
            </a:pPr>
            <a:r>
              <a:rPr lang="en-US" kern="0" dirty="0"/>
              <a:t>	</a:t>
            </a:r>
            <a:r>
              <a:rPr lang="en-US" b="1" kern="0" dirty="0">
                <a:solidFill>
                  <a:srgbClr val="1C3F94"/>
                </a:solidFill>
              </a:rPr>
              <a:t>*6.2</a:t>
            </a:r>
            <a:r>
              <a:rPr lang="en-US" kern="0" dirty="0"/>
              <a:t>	Formal Model of Space Market Equilibrium Dynamics and Cyclicality</a:t>
            </a:r>
          </a:p>
          <a:p>
            <a:pPr marL="914400" indent="-914400">
              <a:buNone/>
              <a:tabLst>
                <a:tab pos="461963" algn="dec"/>
              </a:tabLst>
            </a:pPr>
            <a:r>
              <a:rPr lang="en-US" kern="0" dirty="0"/>
              <a:t>	</a:t>
            </a:r>
            <a:r>
              <a:rPr lang="en-US" b="1" kern="0" dirty="0">
                <a:solidFill>
                  <a:srgbClr val="1C3F94"/>
                </a:solidFill>
              </a:rPr>
              <a:t>6.3</a:t>
            </a:r>
            <a:r>
              <a:rPr lang="en-US" kern="0" dirty="0"/>
              <a:t>	Chapter Summary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baseline="0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kern="0" baseline="0" dirty="0"/>
              <a:t>After reading this chapter, you should understand:</a:t>
            </a:r>
          </a:p>
          <a:p>
            <a:r>
              <a:rPr lang="en-US" kern="0" baseline="0" dirty="0"/>
              <a:t>What is meant by real estate market analysis and what types of business decisions it can usefully assist.</a:t>
            </a:r>
          </a:p>
          <a:p>
            <a:r>
              <a:rPr lang="en-US" kern="0" baseline="0" dirty="0"/>
              <a:t>The key elements and quantitative variables involved in market analysis.</a:t>
            </a:r>
          </a:p>
          <a:p>
            <a:r>
              <a:rPr lang="en-US" kern="0" baseline="0" dirty="0"/>
              <a:t>Some of the major types of data sources for conducting market analyses.</a:t>
            </a:r>
          </a:p>
          <a:p>
            <a:r>
              <a:rPr lang="en-US" kern="0" baseline="0" dirty="0"/>
              <a:t>The difference between simple trend extrapolation and a structural market analysis.</a:t>
            </a:r>
          </a:p>
          <a:p>
            <a:r>
              <a:rPr lang="en-US" kern="0" baseline="0" dirty="0"/>
              <a:t>The major steps in conducting a structural analysis of the real estate space market.</a:t>
            </a:r>
          </a:p>
          <a:p>
            <a:r>
              <a:rPr lang="en-US" kern="0" baseline="0" dirty="0"/>
              <a:t>The implications for space market dynamics and cyclicality when market participants cannot or do not base decisions on forward-looking forecasts of the space market.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3200" b="1" kern="0" baseline="0" dirty="0">
                <a:solidFill>
                  <a:srgbClr val="1C3F94"/>
                </a:solidFill>
                <a:latin typeface="+mj-lt"/>
                <a:ea typeface="+mj-ea"/>
                <a:cs typeface="+mj-cs"/>
              </a:rPr>
              <a:t>6.1 </a:t>
            </a:r>
            <a:r>
              <a:rPr lang="en-US" sz="3200" kern="0" baseline="0" dirty="0">
                <a:solidFill>
                  <a:srgbClr val="1C3F94"/>
                </a:solidFill>
                <a:latin typeface="+mj-lt"/>
                <a:ea typeface="+mj-ea"/>
                <a:cs typeface="+mj-cs"/>
              </a:rPr>
              <a:t>General Features of Real Estate Market Analysis</a:t>
            </a:r>
            <a:endParaRPr lang="en-US" kern="0" baseline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3200" b="1" kern="0" baseline="0" dirty="0">
                <a:solidFill>
                  <a:srgbClr val="1C3F94"/>
                </a:solidFill>
                <a:latin typeface="+mj-lt"/>
                <a:ea typeface="+mj-ea"/>
                <a:cs typeface="+mj-cs"/>
              </a:rPr>
              <a:t>6.1.1	</a:t>
            </a:r>
            <a:r>
              <a:rPr lang="en-US" sz="3200" kern="0" baseline="0" dirty="0">
                <a:solidFill>
                  <a:srgbClr val="1C3F94"/>
                </a:solidFill>
                <a:latin typeface="+mj-lt"/>
                <a:ea typeface="+mj-ea"/>
                <a:cs typeface="+mj-cs"/>
              </a:rPr>
              <a:t>Purpose of Market Analysis</a:t>
            </a:r>
            <a:endParaRPr lang="en-US" kern="0" baseline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3200" b="1" kern="0" baseline="0" dirty="0">
                <a:solidFill>
                  <a:srgbClr val="1C3F94"/>
                </a:solidFill>
                <a:latin typeface="+mj-lt"/>
                <a:ea typeface="+mj-ea"/>
                <a:cs typeface="+mj-cs"/>
              </a:rPr>
              <a:t>6.1.2	</a:t>
            </a:r>
            <a:r>
              <a:rPr lang="en-US" sz="3200" kern="0" baseline="0" dirty="0">
                <a:solidFill>
                  <a:srgbClr val="1C3F94"/>
                </a:solidFill>
                <a:latin typeface="+mj-lt"/>
                <a:ea typeface="+mj-ea"/>
                <a:cs typeface="+mj-cs"/>
              </a:rPr>
              <a:t>Market Supply and Demand Variables and Indicators</a:t>
            </a:r>
            <a:endParaRPr lang="en-US" kern="0" baseline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00400" cy="3154362"/>
          </a:xfrm>
        </p:spPr>
        <p:txBody>
          <a:bodyPr>
            <a:normAutofit/>
          </a:bodyPr>
          <a:lstStyle/>
          <a:p>
            <a:r>
              <a:rPr lang="en-US" sz="2800" b="1" kern="0" baseline="0" dirty="0"/>
              <a:t>EXHIBIT 6-1</a:t>
            </a:r>
            <a:r>
              <a:rPr lang="en-US" sz="2800" kern="0" baseline="0" dirty="0"/>
              <a:t>	</a:t>
            </a:r>
            <a:br>
              <a:rPr lang="en-US" sz="2800" kern="0" baseline="0" dirty="0"/>
            </a:br>
            <a:r>
              <a:rPr lang="en-US" sz="2800" kern="0" baseline="0" dirty="0"/>
              <a:t>Construction, Absorption, and Vacancy in Three Major Metropolitan Office Markets, 1982 to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33800" y="5809130"/>
            <a:ext cx="20544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Based on </a:t>
            </a:r>
            <a:r>
              <a:rPr lang="en-US" sz="1200" dirty="0" err="1"/>
              <a:t>CoStar</a:t>
            </a:r>
            <a:r>
              <a:rPr lang="en-US" sz="1200" dirty="0"/>
              <a:t> data.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5508" y="274638"/>
            <a:ext cx="45148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00400" cy="3154362"/>
          </a:xfrm>
        </p:spPr>
        <p:txBody>
          <a:bodyPr>
            <a:normAutofit/>
          </a:bodyPr>
          <a:lstStyle/>
          <a:p>
            <a:r>
              <a:rPr lang="en-US" sz="2800" b="1" kern="0" baseline="0" dirty="0"/>
              <a:t>EXHIBIT 6-2	</a:t>
            </a:r>
            <a:br>
              <a:rPr lang="en-US" sz="2800" kern="0" baseline="0" dirty="0"/>
            </a:br>
            <a:r>
              <a:rPr lang="en-US" sz="2800" kern="0" baseline="0" dirty="0"/>
              <a:t>Rents and Vacancy Cycle in Three Major Metropolitan Office Markets, 1982 to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3042" y="274638"/>
            <a:ext cx="4514850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733800" y="5827966"/>
            <a:ext cx="20544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Based on </a:t>
            </a:r>
            <a:r>
              <a:rPr lang="en-US" sz="1200" dirty="0" err="1"/>
              <a:t>CoStar</a:t>
            </a:r>
            <a:r>
              <a:rPr lang="en-US" sz="1200" dirty="0"/>
              <a:t> data.</a:t>
            </a:r>
            <a:endParaRPr lang="en-US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3200" b="1" kern="0" baseline="0" dirty="0">
                <a:solidFill>
                  <a:srgbClr val="1C3F94"/>
                </a:solidFill>
                <a:latin typeface="+mj-lt"/>
                <a:ea typeface="+mj-ea"/>
                <a:cs typeface="+mj-cs"/>
              </a:rPr>
              <a:t>6.1.3 </a:t>
            </a:r>
            <a:r>
              <a:rPr lang="en-US" sz="3200" kern="0" baseline="0" dirty="0">
                <a:solidFill>
                  <a:srgbClr val="1C3F94"/>
                </a:solidFill>
                <a:latin typeface="+mj-lt"/>
                <a:ea typeface="+mj-ea"/>
                <a:cs typeface="+mj-cs"/>
              </a:rPr>
              <a:t>Defining the Scope of the Analysis</a:t>
            </a:r>
            <a:endParaRPr lang="en-US" kern="0" baseline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494</Words>
  <Application>Microsoft Office PowerPoint</Application>
  <PresentationFormat>On-screen Show (4:3)</PresentationFormat>
  <Paragraphs>84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Lato</vt:lpstr>
      <vt:lpstr>Times New Roman</vt:lpstr>
      <vt:lpstr>Wingdings</vt:lpstr>
      <vt:lpstr>Office Theme</vt:lpstr>
      <vt:lpstr>Chapter 6</vt:lpstr>
      <vt:lpstr>CHAPTER OUTLINE</vt:lpstr>
      <vt:lpstr>LEARNING OBJECTIVES</vt:lpstr>
      <vt:lpstr>6.1 General Features of Real Estate Market Analysis</vt:lpstr>
      <vt:lpstr>6.1.1 Purpose of Market Analysis</vt:lpstr>
      <vt:lpstr>6.1.2 Market Supply and Demand Variables and Indicators</vt:lpstr>
      <vt:lpstr>EXHIBIT 6-1  Construction, Absorption, and Vacancy in Three Major Metropolitan Office Markets, 1982 to 2011</vt:lpstr>
      <vt:lpstr>EXHIBIT 6-2  Rents and Vacancy Cycle in Three Major Metropolitan Office Markets, 1982 to 2011</vt:lpstr>
      <vt:lpstr>6.1.3 Defining the Scope of the Analysis</vt:lpstr>
      <vt:lpstr>EXHIBIT 6-3A  Atlanta MSA Office Submarkets</vt:lpstr>
      <vt:lpstr>EXHIBIT 6-3B  Atlanta Space Market Data Consolidated Into 10 Major Submarkets, Mid-Year 2012</vt:lpstr>
      <vt:lpstr>6.1.4 Trend Extrapolation versus Structural Analysis</vt:lpstr>
      <vt:lpstr>6.1.5 Major General Tasks in Conducting a  Basic Short-Term Structural Market Analysis</vt:lpstr>
      <vt:lpstr>EXHIBIT 6-4 Generic Framework of a Basic Short-Term Structural Market Analysis for Real Estate</vt:lpstr>
      <vt:lpstr>EXHIBIT 6-5 Major Demand Drivers by Property Type</vt:lpstr>
      <vt:lpstr>*6.2 Formal Model of Space Market Equilibrium Dynamics and Cyclicality</vt:lpstr>
      <vt:lpstr>EXHIBIT 6-6 Simulated Space Market  Dynamics</vt:lpstr>
      <vt:lpstr>6.3 Chapter Summary</vt:lpstr>
      <vt:lpstr>KEY TERMS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Brian Brogaard</cp:lastModifiedBy>
  <cp:revision>74</cp:revision>
  <dcterms:created xsi:type="dcterms:W3CDTF">2013-02-04T22:06:42Z</dcterms:created>
  <dcterms:modified xsi:type="dcterms:W3CDTF">2021-01-22T17:27:15Z</dcterms:modified>
</cp:coreProperties>
</file>