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8" r:id="rId2"/>
    <p:sldId id="267" r:id="rId3"/>
    <p:sldId id="269" r:id="rId4"/>
    <p:sldId id="270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285" r:id="rId25"/>
    <p:sldId id="29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DA9189-29F2-4F2A-8C9C-339BFBD99D9F}" v="1" dt="2021-01-22T17:25:22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110" d="100"/>
          <a:sy n="110" d="100"/>
        </p:scale>
        <p:origin x="22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209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rogaard" userId="466ef7659165ab1f" providerId="LiveId" clId="{4DDA9189-29F2-4F2A-8C9C-339BFBD99D9F}"/>
    <pc:docChg chg="modSld modMainMaster modNotesMaster modHandout">
      <pc:chgData name="Brian Brogaard" userId="466ef7659165ab1f" providerId="LiveId" clId="{4DDA9189-29F2-4F2A-8C9C-339BFBD99D9F}" dt="2021-01-22T17:25:30.791" v="32" actId="255"/>
      <pc:docMkLst>
        <pc:docMk/>
      </pc:docMkLst>
      <pc:sldChg chg="modNotes">
        <pc:chgData name="Brian Brogaard" userId="466ef7659165ab1f" providerId="LiveId" clId="{4DDA9189-29F2-4F2A-8C9C-339BFBD99D9F}" dt="2021-01-22T17:23:11.757" v="1" actId="255"/>
        <pc:sldMkLst>
          <pc:docMk/>
          <pc:sldMk cId="0" sldId="268"/>
        </pc:sldMkLst>
      </pc:sldChg>
      <pc:sldChg chg="modSp mod">
        <pc:chgData name="Brian Brogaard" userId="466ef7659165ab1f" providerId="LiveId" clId="{4DDA9189-29F2-4F2A-8C9C-339BFBD99D9F}" dt="2021-01-22T17:24:29.130" v="21" actId="1076"/>
        <pc:sldMkLst>
          <pc:docMk/>
          <pc:sldMk cId="0" sldId="285"/>
        </pc:sldMkLst>
        <pc:spChg chg="mod">
          <ac:chgData name="Brian Brogaard" userId="466ef7659165ab1f" providerId="LiveId" clId="{4DDA9189-29F2-4F2A-8C9C-339BFBD99D9F}" dt="2021-01-22T17:24:29.130" v="21" actId="1076"/>
          <ac:spMkLst>
            <pc:docMk/>
            <pc:sldMk cId="0" sldId="285"/>
            <ac:spMk id="8" creationId="{00000000-0000-0000-0000-000000000000}"/>
          </ac:spMkLst>
        </pc:spChg>
      </pc:sldChg>
      <pc:sldChg chg="modSp mod">
        <pc:chgData name="Brian Brogaard" userId="466ef7659165ab1f" providerId="LiveId" clId="{4DDA9189-29F2-4F2A-8C9C-339BFBD99D9F}" dt="2021-01-22T17:23:22.292" v="3" actId="1076"/>
        <pc:sldMkLst>
          <pc:docMk/>
          <pc:sldMk cId="0" sldId="300"/>
        </pc:sldMkLst>
        <pc:spChg chg="mod">
          <ac:chgData name="Brian Brogaard" userId="466ef7659165ab1f" providerId="LiveId" clId="{4DDA9189-29F2-4F2A-8C9C-339BFBD99D9F}" dt="2021-01-22T17:23:22.292" v="3" actId="1076"/>
          <ac:spMkLst>
            <pc:docMk/>
            <pc:sldMk cId="0" sldId="300"/>
            <ac:spMk id="5" creationId="{00000000-0000-0000-0000-000000000000}"/>
          </ac:spMkLst>
        </pc:spChg>
      </pc:sldChg>
      <pc:sldChg chg="modSp mod">
        <pc:chgData name="Brian Brogaard" userId="466ef7659165ab1f" providerId="LiveId" clId="{4DDA9189-29F2-4F2A-8C9C-339BFBD99D9F}" dt="2021-01-22T17:23:28.984" v="5" actId="1076"/>
        <pc:sldMkLst>
          <pc:docMk/>
          <pc:sldMk cId="0" sldId="301"/>
        </pc:sldMkLst>
        <pc:spChg chg="mod">
          <ac:chgData name="Brian Brogaard" userId="466ef7659165ab1f" providerId="LiveId" clId="{4DDA9189-29F2-4F2A-8C9C-339BFBD99D9F}" dt="2021-01-22T17:23:28.984" v="5" actId="1076"/>
          <ac:spMkLst>
            <pc:docMk/>
            <pc:sldMk cId="0" sldId="301"/>
            <ac:spMk id="5" creationId="{00000000-0000-0000-0000-000000000000}"/>
          </ac:spMkLst>
        </pc:spChg>
      </pc:sldChg>
      <pc:sldChg chg="modSp mod">
        <pc:chgData name="Brian Brogaard" userId="466ef7659165ab1f" providerId="LiveId" clId="{4DDA9189-29F2-4F2A-8C9C-339BFBD99D9F}" dt="2021-01-22T17:23:36.886" v="7" actId="1076"/>
        <pc:sldMkLst>
          <pc:docMk/>
          <pc:sldMk cId="0" sldId="304"/>
        </pc:sldMkLst>
        <pc:spChg chg="mod">
          <ac:chgData name="Brian Brogaard" userId="466ef7659165ab1f" providerId="LiveId" clId="{4DDA9189-29F2-4F2A-8C9C-339BFBD99D9F}" dt="2021-01-22T17:23:36.886" v="7" actId="1076"/>
          <ac:spMkLst>
            <pc:docMk/>
            <pc:sldMk cId="0" sldId="304"/>
            <ac:spMk id="5" creationId="{00000000-0000-0000-0000-000000000000}"/>
          </ac:spMkLst>
        </pc:spChg>
      </pc:sldChg>
      <pc:sldChg chg="modSp mod">
        <pc:chgData name="Brian Brogaard" userId="466ef7659165ab1f" providerId="LiveId" clId="{4DDA9189-29F2-4F2A-8C9C-339BFBD99D9F}" dt="2021-01-22T17:23:45.402" v="9" actId="1076"/>
        <pc:sldMkLst>
          <pc:docMk/>
          <pc:sldMk cId="0" sldId="305"/>
        </pc:sldMkLst>
        <pc:spChg chg="mod">
          <ac:chgData name="Brian Brogaard" userId="466ef7659165ab1f" providerId="LiveId" clId="{4DDA9189-29F2-4F2A-8C9C-339BFBD99D9F}" dt="2021-01-22T17:23:45.402" v="9" actId="1076"/>
          <ac:spMkLst>
            <pc:docMk/>
            <pc:sldMk cId="0" sldId="305"/>
            <ac:spMk id="5" creationId="{00000000-0000-0000-0000-000000000000}"/>
          </ac:spMkLst>
        </pc:spChg>
      </pc:sldChg>
      <pc:sldChg chg="modSp mod">
        <pc:chgData name="Brian Brogaard" userId="466ef7659165ab1f" providerId="LiveId" clId="{4DDA9189-29F2-4F2A-8C9C-339BFBD99D9F}" dt="2021-01-22T17:23:51.417" v="11" actId="1076"/>
        <pc:sldMkLst>
          <pc:docMk/>
          <pc:sldMk cId="0" sldId="306"/>
        </pc:sldMkLst>
        <pc:spChg chg="mod">
          <ac:chgData name="Brian Brogaard" userId="466ef7659165ab1f" providerId="LiveId" clId="{4DDA9189-29F2-4F2A-8C9C-339BFBD99D9F}" dt="2021-01-22T17:23:51.417" v="11" actId="1076"/>
          <ac:spMkLst>
            <pc:docMk/>
            <pc:sldMk cId="0" sldId="306"/>
            <ac:spMk id="5" creationId="{00000000-0000-0000-0000-000000000000}"/>
          </ac:spMkLst>
        </pc:spChg>
      </pc:sldChg>
      <pc:sldChg chg="modSp mod">
        <pc:chgData name="Brian Brogaard" userId="466ef7659165ab1f" providerId="LiveId" clId="{4DDA9189-29F2-4F2A-8C9C-339BFBD99D9F}" dt="2021-01-22T17:23:57.088" v="13" actId="1076"/>
        <pc:sldMkLst>
          <pc:docMk/>
          <pc:sldMk cId="0" sldId="308"/>
        </pc:sldMkLst>
        <pc:spChg chg="mod">
          <ac:chgData name="Brian Brogaard" userId="466ef7659165ab1f" providerId="LiveId" clId="{4DDA9189-29F2-4F2A-8C9C-339BFBD99D9F}" dt="2021-01-22T17:23:57.088" v="13" actId="1076"/>
          <ac:spMkLst>
            <pc:docMk/>
            <pc:sldMk cId="0" sldId="308"/>
            <ac:spMk id="5" creationId="{00000000-0000-0000-0000-000000000000}"/>
          </ac:spMkLst>
        </pc:spChg>
      </pc:sldChg>
      <pc:sldChg chg="modSp mod">
        <pc:chgData name="Brian Brogaard" userId="466ef7659165ab1f" providerId="LiveId" clId="{4DDA9189-29F2-4F2A-8C9C-339BFBD99D9F}" dt="2021-01-22T17:24:08.579" v="15" actId="1076"/>
        <pc:sldMkLst>
          <pc:docMk/>
          <pc:sldMk cId="0" sldId="310"/>
        </pc:sldMkLst>
        <pc:spChg chg="mod">
          <ac:chgData name="Brian Brogaard" userId="466ef7659165ab1f" providerId="LiveId" clId="{4DDA9189-29F2-4F2A-8C9C-339BFBD99D9F}" dt="2021-01-22T17:24:08.579" v="15" actId="1076"/>
          <ac:spMkLst>
            <pc:docMk/>
            <pc:sldMk cId="0" sldId="310"/>
            <ac:spMk id="5" creationId="{00000000-0000-0000-0000-000000000000}"/>
          </ac:spMkLst>
        </pc:spChg>
      </pc:sldChg>
      <pc:sldChg chg="modSp mod">
        <pc:chgData name="Brian Brogaard" userId="466ef7659165ab1f" providerId="LiveId" clId="{4DDA9189-29F2-4F2A-8C9C-339BFBD99D9F}" dt="2021-01-22T17:24:15.071" v="17" actId="1076"/>
        <pc:sldMkLst>
          <pc:docMk/>
          <pc:sldMk cId="0" sldId="312"/>
        </pc:sldMkLst>
        <pc:spChg chg="mod">
          <ac:chgData name="Brian Brogaard" userId="466ef7659165ab1f" providerId="LiveId" clId="{4DDA9189-29F2-4F2A-8C9C-339BFBD99D9F}" dt="2021-01-22T17:24:15.071" v="17" actId="1076"/>
          <ac:spMkLst>
            <pc:docMk/>
            <pc:sldMk cId="0" sldId="312"/>
            <ac:spMk id="5" creationId="{00000000-0000-0000-0000-000000000000}"/>
          </ac:spMkLst>
        </pc:spChg>
      </pc:sldChg>
      <pc:sldChg chg="modSp mod">
        <pc:chgData name="Brian Brogaard" userId="466ef7659165ab1f" providerId="LiveId" clId="{4DDA9189-29F2-4F2A-8C9C-339BFBD99D9F}" dt="2021-01-22T17:24:22.954" v="19" actId="1076"/>
        <pc:sldMkLst>
          <pc:docMk/>
          <pc:sldMk cId="0" sldId="316"/>
        </pc:sldMkLst>
        <pc:spChg chg="mod">
          <ac:chgData name="Brian Brogaard" userId="466ef7659165ab1f" providerId="LiveId" clId="{4DDA9189-29F2-4F2A-8C9C-339BFBD99D9F}" dt="2021-01-22T17:24:22.954" v="19" actId="1076"/>
          <ac:spMkLst>
            <pc:docMk/>
            <pc:sldMk cId="0" sldId="316"/>
            <ac:spMk id="5" creationId="{00000000-0000-0000-0000-000000000000}"/>
          </ac:spMkLst>
        </pc:spChg>
      </pc:sldChg>
      <pc:sldMasterChg chg="modSp mod modSldLayout">
        <pc:chgData name="Brian Brogaard" userId="466ef7659165ab1f" providerId="LiveId" clId="{4DDA9189-29F2-4F2A-8C9C-339BFBD99D9F}" dt="2021-01-22T17:25:11.860" v="27" actId="207"/>
        <pc:sldMasterMkLst>
          <pc:docMk/>
          <pc:sldMasterMk cId="0" sldId="2147483648"/>
        </pc:sldMasterMkLst>
        <pc:spChg chg="mod">
          <ac:chgData name="Brian Brogaard" userId="466ef7659165ab1f" providerId="LiveId" clId="{4DDA9189-29F2-4F2A-8C9C-339BFBD99D9F}" dt="2021-01-22T17:24:40.655" v="24" actId="207"/>
          <ac:spMkLst>
            <pc:docMk/>
            <pc:sldMasterMk cId="0" sldId="2147483648"/>
            <ac:spMk id="9" creationId="{00000000-0000-0000-0000-000000000000}"/>
          </ac:spMkLst>
        </pc:spChg>
        <pc:sldLayoutChg chg="modSp mod">
          <pc:chgData name="Brian Brogaard" userId="466ef7659165ab1f" providerId="LiveId" clId="{4DDA9189-29F2-4F2A-8C9C-339BFBD99D9F}" dt="2021-01-22T17:25:11.860" v="27" actId="207"/>
          <pc:sldLayoutMkLst>
            <pc:docMk/>
            <pc:sldMasterMk cId="0" sldId="2147483648"/>
            <pc:sldLayoutMk cId="0" sldId="2147483655"/>
          </pc:sldLayoutMkLst>
          <pc:spChg chg="mod">
            <ac:chgData name="Brian Brogaard" userId="466ef7659165ab1f" providerId="LiveId" clId="{4DDA9189-29F2-4F2A-8C9C-339BFBD99D9F}" dt="2021-01-22T17:25:11.860" v="27" actId="207"/>
            <ac:spMkLst>
              <pc:docMk/>
              <pc:sldMasterMk cId="0" sldId="2147483648"/>
              <pc:sldLayoutMk cId="0" sldId="2147483655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E1947-1968-4ECA-BD32-B4124C8A3F0B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1C475-27B7-445D-ABD9-30C5EBFC2A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dirty="0" err="1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0F9913A-F243-46E4-B46D-69803C79CB2C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CHAPTER 5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5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sz="9600" dirty="0"/>
              <a:t>5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Inside the City II: A Closer Look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EXHIBIT 5-3 </a:t>
            </a:r>
            <a:r>
              <a:rPr lang="en-US" dirty="0"/>
              <a:t>Bid-Rent Functions of Three Land Uses with Differing Productivity and Sensitivity to Transport Cost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49391" y="1618130"/>
            <a:ext cx="7450231" cy="4572000"/>
            <a:chOff x="949391" y="1618130"/>
            <a:chExt cx="7450231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774337" y="456484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49391" y="1618130"/>
              <a:ext cx="7235384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5-4 </a:t>
            </a:r>
            <a:r>
              <a:rPr lang="en-US" dirty="0"/>
              <a:t>Concentric Ring Model of Urban Land Use Structure (Burgess)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289061" y="1524000"/>
            <a:ext cx="4815161" cy="4572000"/>
            <a:chOff x="2289061" y="1524000"/>
            <a:chExt cx="4815161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5478937" y="44707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9061" y="1524000"/>
              <a:ext cx="4565879" cy="4572000"/>
            </a:xfrm>
            <a:prstGeom prst="rect">
              <a:avLst/>
            </a:prstGeom>
            <a:noFill/>
            <a:ln w="9525">
              <a:solidFill>
                <a:srgbClr val="00B0F0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5-5 </a:t>
            </a:r>
            <a:r>
              <a:rPr lang="en-US" dirty="0"/>
              <a:t>Sector Model of Urban Land Use Structure (Hoyt)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794961" y="1573305"/>
            <a:ext cx="5766461" cy="4572000"/>
            <a:chOff x="1794961" y="1573305"/>
            <a:chExt cx="5766461" cy="4572000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4961" y="1573305"/>
              <a:ext cx="555407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 rot="16200000">
              <a:off x="5936137" y="4517843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5.3.2</a:t>
            </a:r>
            <a:r>
              <a:rPr lang="en-US" dirty="0"/>
              <a:t> Effect of Land Use Boundaries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5-6 </a:t>
            </a:r>
            <a:r>
              <a:rPr lang="en-US" dirty="0"/>
              <a:t>Effect of Negative Externalities Near a Land Use Boundary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95313" y="1790700"/>
            <a:ext cx="8176344" cy="4004854"/>
            <a:chOff x="595313" y="1790700"/>
            <a:chExt cx="8176344" cy="4004854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146372" y="4170269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5313" y="1790700"/>
              <a:ext cx="7953375" cy="400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5.3.3</a:t>
            </a:r>
            <a:r>
              <a:rPr lang="en-US" dirty="0"/>
              <a:t> Polycentric Cities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b="1" dirty="0"/>
              <a:t>EXHIBIT 5-7 </a:t>
            </a:r>
            <a:r>
              <a:rPr lang="en-US" dirty="0"/>
              <a:t>Rent Gradients in a Polycentric 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73740" y="1981200"/>
            <a:ext cx="8283081" cy="3200400"/>
            <a:chOff x="573740" y="1981200"/>
            <a:chExt cx="8283081" cy="32004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231536" y="35563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73740" y="1981200"/>
              <a:ext cx="8001000" cy="3200400"/>
              <a:chOff x="573740" y="1981200"/>
              <a:chExt cx="8001000" cy="3200400"/>
            </a:xfrm>
          </p:grpSpPr>
          <p:pic>
            <p:nvPicPr>
              <p:cNvPr id="7171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35665" y="2224088"/>
                <a:ext cx="7677150" cy="27146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Rectangle 7"/>
              <p:cNvSpPr/>
              <p:nvPr/>
            </p:nvSpPr>
            <p:spPr>
              <a:xfrm>
                <a:off x="573740" y="1981200"/>
                <a:ext cx="8001000" cy="3200400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5.3.4</a:t>
            </a:r>
            <a:r>
              <a:rPr lang="en-US" dirty="0"/>
              <a:t> Neighborhood Dynamics and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5-8 </a:t>
            </a:r>
            <a:r>
              <a:rPr lang="en-US" dirty="0"/>
              <a:t>Neighborhood Succession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95313" y="1509713"/>
            <a:ext cx="8185308" cy="3838575"/>
            <a:chOff x="595313" y="1509713"/>
            <a:chExt cx="8185308" cy="3838575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155336" y="3723002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5313" y="1509713"/>
              <a:ext cx="7953375" cy="3838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5-9A </a:t>
            </a:r>
            <a:r>
              <a:rPr lang="en-US" dirty="0" err="1"/>
              <a:t>Herengracht</a:t>
            </a:r>
            <a:r>
              <a:rPr lang="en-US" dirty="0"/>
              <a:t> Usage Value Index, 1628–1974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57200" y="1447800"/>
            <a:ext cx="8225470" cy="4852882"/>
            <a:chOff x="457200" y="1447800"/>
            <a:chExt cx="8225470" cy="4852882"/>
          </a:xfrm>
        </p:grpSpPr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1447800"/>
              <a:ext cx="8225470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457200" y="5992905"/>
              <a:ext cx="289912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/>
                <a:t>Source: Eichholtz and </a:t>
              </a:r>
              <a:r>
                <a:rPr lang="en-US" sz="1400" dirty="0" err="1"/>
                <a:t>Geltner</a:t>
              </a:r>
              <a:r>
                <a:rPr lang="en-US" sz="1400" dirty="0"/>
                <a:t> (2004).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69913" indent="-569913">
              <a:buNone/>
            </a:pPr>
            <a:r>
              <a:rPr lang="en-US" b="1" dirty="0">
                <a:solidFill>
                  <a:srgbClr val="1C3F94"/>
                </a:solidFill>
              </a:rPr>
              <a:t>5.1</a:t>
            </a:r>
            <a:r>
              <a:rPr lang="en-US" dirty="0"/>
              <a:t> 	From Property Rent to Property Value: The Effect of Rent Growth Expectations</a:t>
            </a:r>
          </a:p>
          <a:p>
            <a:pPr marL="569913" indent="-569913">
              <a:buNone/>
            </a:pPr>
            <a:r>
              <a:rPr lang="en-US" b="1" dirty="0">
                <a:solidFill>
                  <a:srgbClr val="1C3F94"/>
                </a:solidFill>
              </a:rPr>
              <a:t>5.2</a:t>
            </a:r>
            <a:r>
              <a:rPr lang="en-US" dirty="0"/>
              <a:t> 	Effect of Uncertainty on Speculative Land Value</a:t>
            </a:r>
          </a:p>
          <a:p>
            <a:pPr marL="569913" indent="-569913">
              <a:buNone/>
            </a:pPr>
            <a:r>
              <a:rPr lang="en-US" b="1" dirty="0">
                <a:solidFill>
                  <a:srgbClr val="1C3F94"/>
                </a:solidFill>
              </a:rPr>
              <a:t>5.3</a:t>
            </a:r>
            <a:r>
              <a:rPr lang="en-US" dirty="0"/>
              <a:t> 	Let’s Get Real: New Twists to the Old Model</a:t>
            </a:r>
          </a:p>
          <a:p>
            <a:pPr marL="1258888" lvl="1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5.3.1</a:t>
            </a:r>
            <a:r>
              <a:rPr lang="en-US" dirty="0"/>
              <a:t> 	Density Variations and Heterogeneous Land Use</a:t>
            </a:r>
          </a:p>
          <a:p>
            <a:pPr marL="1258888" lvl="1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5.3.2</a:t>
            </a:r>
            <a:r>
              <a:rPr lang="en-US" dirty="0"/>
              <a:t> 	Effect of Land Use Boundaries</a:t>
            </a:r>
          </a:p>
          <a:p>
            <a:pPr marL="1258888" lvl="1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5.3.3</a:t>
            </a:r>
            <a:r>
              <a:rPr lang="en-US" dirty="0"/>
              <a:t> 	Polycentric Cities</a:t>
            </a:r>
          </a:p>
          <a:p>
            <a:pPr marL="1258888" lvl="1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5.3.4</a:t>
            </a:r>
            <a:r>
              <a:rPr lang="en-US" dirty="0"/>
              <a:t> 	Neighborhood Dynamics and Life Cycle</a:t>
            </a:r>
          </a:p>
          <a:p>
            <a:pPr marL="569913" indent="-569913">
              <a:buNone/>
            </a:pPr>
            <a:r>
              <a:rPr lang="en-US" b="1" dirty="0">
                <a:solidFill>
                  <a:srgbClr val="1C3F94"/>
                </a:solidFill>
              </a:rPr>
              <a:t>5.4</a:t>
            </a:r>
            <a:r>
              <a:rPr lang="en-US" dirty="0"/>
              <a:t> 	Property Life Cycle and the Effect of Building Structure Depreciation</a:t>
            </a:r>
          </a:p>
          <a:p>
            <a:pPr marL="569913" indent="-569913">
              <a:buNone/>
            </a:pPr>
            <a:r>
              <a:rPr lang="en-US" b="1" dirty="0">
                <a:solidFill>
                  <a:srgbClr val="1C3F94"/>
                </a:solidFill>
              </a:rPr>
              <a:t>5.5</a:t>
            </a:r>
            <a:r>
              <a:rPr lang="en-US" dirty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EXHIBIT 5-9B </a:t>
            </a:r>
            <a:r>
              <a:rPr lang="en-US" dirty="0"/>
              <a:t>Summary Statistics of </a:t>
            </a:r>
            <a:r>
              <a:rPr lang="en-US" dirty="0" err="1"/>
              <a:t>Herengracht</a:t>
            </a:r>
            <a:r>
              <a:rPr lang="en-US" dirty="0"/>
              <a:t> Annual Repeat-Sale Price-Change Index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66763" y="1862138"/>
            <a:ext cx="7610475" cy="3398639"/>
            <a:chOff x="766763" y="1862138"/>
            <a:chExt cx="7610475" cy="3398639"/>
          </a:xfrm>
        </p:grpSpPr>
        <p:pic>
          <p:nvPicPr>
            <p:cNvPr id="1024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6763" y="1862138"/>
              <a:ext cx="7610475" cy="3133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766763" y="4953000"/>
              <a:ext cx="289912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/>
                <a:t>Source: Eichholtz and </a:t>
              </a:r>
              <a:r>
                <a:rPr lang="en-US" sz="1400" dirty="0" err="1"/>
                <a:t>Geltner</a:t>
              </a:r>
              <a:r>
                <a:rPr lang="en-US" sz="1400" dirty="0"/>
                <a:t> (2004).</a:t>
              </a: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5.4 </a:t>
            </a:r>
            <a:r>
              <a:rPr lang="en-US" dirty="0"/>
              <a:t>Property Life Cycle and the Effect of Building</a:t>
            </a:r>
            <a:br>
              <a:rPr lang="en-US" dirty="0"/>
            </a:br>
            <a:r>
              <a:rPr lang="en-US" dirty="0"/>
              <a:t>Structure Depreciation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5-10 </a:t>
            </a:r>
            <a:r>
              <a:rPr lang="en-US" dirty="0"/>
              <a:t>Components of Property Value over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447800" y="1295400"/>
            <a:ext cx="6458762" cy="5029200"/>
            <a:chOff x="1447800" y="1295400"/>
            <a:chExt cx="6458762" cy="50292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281277" y="46993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447800" y="1295400"/>
              <a:ext cx="6233706" cy="5029200"/>
              <a:chOff x="1447800" y="1371600"/>
              <a:chExt cx="6233706" cy="5029200"/>
            </a:xfrm>
          </p:grpSpPr>
          <p:pic>
            <p:nvPicPr>
              <p:cNvPr id="1126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47800" y="1371600"/>
                <a:ext cx="6233706" cy="5029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6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037411" y="3810991"/>
                <a:ext cx="117729" cy="2276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5.5 </a:t>
            </a:r>
            <a:r>
              <a:rPr lang="en-US" dirty="0"/>
              <a:t>Chapter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dirty="0"/>
              <a:t>EXHIBIT 5-1:	&lt;&lt;insert&gt;&gt;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6715178" y="4350864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 spcCol="182880">
            <a:normAutofit fontScale="85000" lnSpcReduction="20000"/>
          </a:bodyPr>
          <a:lstStyle/>
          <a:p>
            <a:r>
              <a:rPr lang="en-US" dirty="0"/>
              <a:t>growth premium</a:t>
            </a:r>
          </a:p>
          <a:p>
            <a:r>
              <a:rPr lang="en-US" dirty="0"/>
              <a:t>irreversibility premium</a:t>
            </a:r>
          </a:p>
          <a:p>
            <a:r>
              <a:rPr lang="en-US" dirty="0"/>
              <a:t>concentric ring model of urban form</a:t>
            </a:r>
          </a:p>
          <a:p>
            <a:r>
              <a:rPr lang="en-US" dirty="0"/>
              <a:t>sector model of urban land use</a:t>
            </a:r>
          </a:p>
          <a:p>
            <a:r>
              <a:rPr lang="en-US" dirty="0"/>
              <a:t>compatible land uses</a:t>
            </a:r>
          </a:p>
          <a:p>
            <a:r>
              <a:rPr lang="en-US" dirty="0"/>
              <a:t>negative </a:t>
            </a:r>
            <a:r>
              <a:rPr lang="en-US" dirty="0" err="1"/>
              <a:t>locational</a:t>
            </a:r>
            <a:r>
              <a:rPr lang="en-US" dirty="0"/>
              <a:t> externality</a:t>
            </a:r>
          </a:p>
          <a:p>
            <a:r>
              <a:rPr lang="en-US" dirty="0"/>
              <a:t>polycentric city</a:t>
            </a:r>
          </a:p>
          <a:p>
            <a:r>
              <a:rPr lang="en-US" dirty="0"/>
              <a:t>major activity center (MAC)</a:t>
            </a:r>
          </a:p>
          <a:p>
            <a:r>
              <a:rPr lang="en-US" dirty="0"/>
              <a:t>neighborhood business district (NBD)</a:t>
            </a:r>
          </a:p>
          <a:p>
            <a:r>
              <a:rPr lang="en-US" dirty="0" err="1"/>
              <a:t>polynuclear</a:t>
            </a:r>
            <a:r>
              <a:rPr lang="en-US" dirty="0"/>
              <a:t> city</a:t>
            </a:r>
          </a:p>
          <a:p>
            <a:r>
              <a:rPr lang="en-US" dirty="0"/>
              <a:t>neighborhood succession theory</a:t>
            </a:r>
          </a:p>
          <a:p>
            <a:r>
              <a:rPr lang="en-US" dirty="0"/>
              <a:t>property life cycle</a:t>
            </a:r>
          </a:p>
          <a:p>
            <a:r>
              <a:rPr lang="en-US" dirty="0"/>
              <a:t>structure value</a:t>
            </a:r>
          </a:p>
          <a:p>
            <a:r>
              <a:rPr lang="en-US" dirty="0"/>
              <a:t>physical obsolescence</a:t>
            </a:r>
          </a:p>
          <a:p>
            <a:r>
              <a:rPr lang="en-US" dirty="0"/>
              <a:t>functional obsolescence</a:t>
            </a:r>
          </a:p>
          <a:p>
            <a:r>
              <a:rPr lang="en-US" dirty="0"/>
              <a:t>economic obsolescence</a:t>
            </a:r>
          </a:p>
          <a:p>
            <a:r>
              <a:rPr lang="en-US" dirty="0"/>
              <a:t>land value</a:t>
            </a:r>
          </a:p>
          <a:p>
            <a:r>
              <a:rPr lang="en-US" dirty="0"/>
              <a:t>redevelopment option value</a:t>
            </a:r>
          </a:p>
          <a:p>
            <a:r>
              <a:rPr lang="en-US" dirty="0"/>
              <a:t>structural depreciation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After reading this chapter, you should understand:</a:t>
            </a:r>
          </a:p>
          <a:p>
            <a:r>
              <a:rPr lang="en-US" dirty="0"/>
              <a:t>The difference between land value and land rent and the key determinants of land values in and around a city.</a:t>
            </a:r>
          </a:p>
          <a:p>
            <a:r>
              <a:rPr lang="en-US" dirty="0"/>
              <a:t>Why uncertainty can result in higher land values but less land development in a city.</a:t>
            </a:r>
          </a:p>
          <a:p>
            <a:r>
              <a:rPr lang="en-US" dirty="0"/>
              <a:t>Why different land uses and densities occur at different locations within a city.</a:t>
            </a:r>
          </a:p>
          <a:p>
            <a:r>
              <a:rPr lang="en-US" dirty="0"/>
              <a:t>How neighborhoods or urban districts grow and mature and sometimes decline and rise again.</a:t>
            </a:r>
          </a:p>
          <a:p>
            <a:r>
              <a:rPr lang="en-US" dirty="0"/>
              <a:t>The concept of property life cycle and its implications for real estate investors.</a:t>
            </a:r>
          </a:p>
          <a:p>
            <a:r>
              <a:rPr lang="en-US" dirty="0"/>
              <a:t>The nature and cause of the major characteristics of urban form and how this can evolve.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5.1 </a:t>
            </a:r>
            <a:r>
              <a:rPr lang="en-US" dirty="0"/>
              <a:t>From Property Rent to Property Value:</a:t>
            </a:r>
            <a:br>
              <a:rPr lang="en-US" dirty="0"/>
            </a:br>
            <a:r>
              <a:rPr lang="en-US" dirty="0"/>
              <a:t>The Effect of Rent Growth Expectations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5.2 </a:t>
            </a:r>
            <a:r>
              <a:rPr lang="en-US" dirty="0"/>
              <a:t>Effect of Uncertainty on Speculative Land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EXHIBIT 5-1 </a:t>
            </a:r>
            <a:r>
              <a:rPr lang="en-US" dirty="0"/>
              <a:t>Components of Property Rent Outside and Inside the Urban Boundary, Under Uncertainty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95313" y="2038350"/>
            <a:ext cx="8185308" cy="3524250"/>
            <a:chOff x="595313" y="2038350"/>
            <a:chExt cx="8185308" cy="352425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155336" y="39373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5313" y="2038350"/>
              <a:ext cx="7953375" cy="3524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EXHIBIT 5-2 </a:t>
            </a:r>
            <a:r>
              <a:rPr lang="en-US" dirty="0"/>
              <a:t>Components of Property Value Outside and Inside the Urban Boundary, Under Uncertainty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00075" y="1724025"/>
            <a:ext cx="8162617" cy="4143375"/>
            <a:chOff x="600075" y="1724025"/>
            <a:chExt cx="8162617" cy="4143375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137407" y="42421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0075" y="1724025"/>
              <a:ext cx="7943850" cy="414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5.3 </a:t>
            </a:r>
            <a:r>
              <a:rPr lang="en-US" dirty="0"/>
              <a:t>Let’s Get Real: New Twists to the Old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5.3.1</a:t>
            </a:r>
            <a:r>
              <a:rPr lang="en-US" dirty="0"/>
              <a:t> Density Variations and Heterogeneous Land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638</Words>
  <Application>Microsoft Office PowerPoint</Application>
  <PresentationFormat>On-screen Show (4:3)</PresentationFormat>
  <Paragraphs>102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Lato</vt:lpstr>
      <vt:lpstr>Times New Roman</vt:lpstr>
      <vt:lpstr>Wingdings</vt:lpstr>
      <vt:lpstr>Office Theme</vt:lpstr>
      <vt:lpstr>Chapter 5</vt:lpstr>
      <vt:lpstr>CHAPTER OUTLINE</vt:lpstr>
      <vt:lpstr>LEARNING OBJECTIVES</vt:lpstr>
      <vt:lpstr>5.1 From Property Rent to Property Value: The Effect of Rent Growth Expectations</vt:lpstr>
      <vt:lpstr>5.2 Effect of Uncertainty on Speculative Land Value</vt:lpstr>
      <vt:lpstr>EXHIBIT 5-1 Components of Property Rent Outside and Inside the Urban Boundary, Under Uncertainty</vt:lpstr>
      <vt:lpstr>EXHIBIT 5-2 Components of Property Value Outside and Inside the Urban Boundary, Under Uncertainty</vt:lpstr>
      <vt:lpstr>5.3 Let’s Get Real: New Twists to the Old Model</vt:lpstr>
      <vt:lpstr>5.3.1 Density Variations and Heterogeneous Land Use</vt:lpstr>
      <vt:lpstr>EXHIBIT 5-3 Bid-Rent Functions of Three Land Uses with Differing Productivity and Sensitivity to Transport Cost</vt:lpstr>
      <vt:lpstr>EXHIBIT 5-4 Concentric Ring Model of Urban Land Use Structure (Burgess)</vt:lpstr>
      <vt:lpstr>EXHIBIT 5-5 Sector Model of Urban Land Use Structure (Hoyt)</vt:lpstr>
      <vt:lpstr>5.3.2 Effect of Land Use Boundaries</vt:lpstr>
      <vt:lpstr>EXHIBIT 5-6 Effect of Negative Externalities Near a Land Use Boundary</vt:lpstr>
      <vt:lpstr>5.3.3 Polycentric Cities</vt:lpstr>
      <vt:lpstr>EXHIBIT 5-7 Rent Gradients in a Polycentric City</vt:lpstr>
      <vt:lpstr>5.3.4 Neighborhood Dynamics and Life Cycle</vt:lpstr>
      <vt:lpstr>EXHIBIT 5-8 Neighborhood Succession Model</vt:lpstr>
      <vt:lpstr>EXHIBIT 5-9A Herengracht Usage Value Index, 1628–1974 </vt:lpstr>
      <vt:lpstr>EXHIBIT 5-9B Summary Statistics of Herengracht Annual Repeat-Sale Price-Change Index</vt:lpstr>
      <vt:lpstr>5.4 Property Life Cycle and the Effect of Building Structure Depreciation</vt:lpstr>
      <vt:lpstr>EXHIBIT 5-10 Components of Property Value over Time</vt:lpstr>
      <vt:lpstr>5.5 Chapter Summary</vt:lpstr>
      <vt:lpstr>EXHIBIT 5-1: &lt;&lt;insert&gt;&gt;</vt:lpstr>
      <vt:lpstr>KEY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Brian Brogaard</cp:lastModifiedBy>
  <cp:revision>60</cp:revision>
  <dcterms:created xsi:type="dcterms:W3CDTF">2013-02-04T22:06:42Z</dcterms:created>
  <dcterms:modified xsi:type="dcterms:W3CDTF">2021-01-22T17:25:39Z</dcterms:modified>
</cp:coreProperties>
</file>