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8" r:id="rId2"/>
    <p:sldId id="267" r:id="rId3"/>
    <p:sldId id="269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29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111" d="100"/>
          <a:sy n="111" d="100"/>
        </p:scale>
        <p:origin x="22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09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7F160130-ED8D-439F-BFBA-0E0BB1ED4745}"/>
    <pc:docChg chg="modSld modMainMaster">
      <pc:chgData name="Brian Brogaard" userId="466ef7659165ab1f" providerId="LiveId" clId="{7F160130-ED8D-439F-BFBA-0E0BB1ED4745}" dt="2021-01-22T17:22:43.684" v="20" actId="255"/>
      <pc:docMkLst>
        <pc:docMk/>
      </pc:docMkLst>
      <pc:sldChg chg="modSp mod">
        <pc:chgData name="Brian Brogaard" userId="466ef7659165ab1f" providerId="LiveId" clId="{7F160130-ED8D-439F-BFBA-0E0BB1ED4745}" dt="2021-01-22T17:21:34.312" v="1" actId="1076"/>
        <pc:sldMkLst>
          <pc:docMk/>
          <pc:sldMk cId="0" sldId="303"/>
        </pc:sldMkLst>
        <pc:spChg chg="mod">
          <ac:chgData name="Brian Brogaard" userId="466ef7659165ab1f" providerId="LiveId" clId="{7F160130-ED8D-439F-BFBA-0E0BB1ED4745}" dt="2021-01-22T17:21:34.312" v="1" actId="1076"/>
          <ac:spMkLst>
            <pc:docMk/>
            <pc:sldMk cId="0" sldId="303"/>
            <ac:spMk id="6" creationId="{00000000-0000-0000-0000-000000000000}"/>
          </ac:spMkLst>
        </pc:spChg>
      </pc:sldChg>
      <pc:sldChg chg="modSp mod">
        <pc:chgData name="Brian Brogaard" userId="466ef7659165ab1f" providerId="LiveId" clId="{7F160130-ED8D-439F-BFBA-0E0BB1ED4745}" dt="2021-01-22T17:21:42.355" v="3" actId="1076"/>
        <pc:sldMkLst>
          <pc:docMk/>
          <pc:sldMk cId="0" sldId="305"/>
        </pc:sldMkLst>
        <pc:spChg chg="mod">
          <ac:chgData name="Brian Brogaard" userId="466ef7659165ab1f" providerId="LiveId" clId="{7F160130-ED8D-439F-BFBA-0E0BB1ED4745}" dt="2021-01-22T17:21:42.355" v="3" actId="1076"/>
          <ac:spMkLst>
            <pc:docMk/>
            <pc:sldMk cId="0" sldId="305"/>
            <ac:spMk id="5" creationId="{00000000-0000-0000-0000-000000000000}"/>
          </ac:spMkLst>
        </pc:spChg>
      </pc:sldChg>
      <pc:sldChg chg="modSp mod">
        <pc:chgData name="Brian Brogaard" userId="466ef7659165ab1f" providerId="LiveId" clId="{7F160130-ED8D-439F-BFBA-0E0BB1ED4745}" dt="2021-01-22T17:21:50.916" v="5" actId="1076"/>
        <pc:sldMkLst>
          <pc:docMk/>
          <pc:sldMk cId="0" sldId="309"/>
        </pc:sldMkLst>
        <pc:spChg chg="mod">
          <ac:chgData name="Brian Brogaard" userId="466ef7659165ab1f" providerId="LiveId" clId="{7F160130-ED8D-439F-BFBA-0E0BB1ED4745}" dt="2021-01-22T17:21:50.916" v="5" actId="1076"/>
          <ac:spMkLst>
            <pc:docMk/>
            <pc:sldMk cId="0" sldId="309"/>
            <ac:spMk id="5" creationId="{00000000-0000-0000-0000-000000000000}"/>
          </ac:spMkLst>
        </pc:spChg>
      </pc:sldChg>
      <pc:sldChg chg="modSp mod">
        <pc:chgData name="Brian Brogaard" userId="466ef7659165ab1f" providerId="LiveId" clId="{7F160130-ED8D-439F-BFBA-0E0BB1ED4745}" dt="2021-01-22T17:21:58.054" v="7" actId="1076"/>
        <pc:sldMkLst>
          <pc:docMk/>
          <pc:sldMk cId="0" sldId="311"/>
        </pc:sldMkLst>
        <pc:spChg chg="mod">
          <ac:chgData name="Brian Brogaard" userId="466ef7659165ab1f" providerId="LiveId" clId="{7F160130-ED8D-439F-BFBA-0E0BB1ED4745}" dt="2021-01-22T17:21:58.054" v="7" actId="1076"/>
          <ac:spMkLst>
            <pc:docMk/>
            <pc:sldMk cId="0" sldId="311"/>
            <ac:spMk id="5" creationId="{00000000-0000-0000-0000-000000000000}"/>
          </ac:spMkLst>
        </pc:spChg>
      </pc:sldChg>
      <pc:sldChg chg="modSp mod">
        <pc:chgData name="Brian Brogaard" userId="466ef7659165ab1f" providerId="LiveId" clId="{7F160130-ED8D-439F-BFBA-0E0BB1ED4745}" dt="2021-01-22T17:22:07.536" v="9" actId="1076"/>
        <pc:sldMkLst>
          <pc:docMk/>
          <pc:sldMk cId="0" sldId="312"/>
        </pc:sldMkLst>
        <pc:spChg chg="mod">
          <ac:chgData name="Brian Brogaard" userId="466ef7659165ab1f" providerId="LiveId" clId="{7F160130-ED8D-439F-BFBA-0E0BB1ED4745}" dt="2021-01-22T17:22:07.536" v="9" actId="1076"/>
          <ac:spMkLst>
            <pc:docMk/>
            <pc:sldMk cId="0" sldId="312"/>
            <ac:spMk id="5" creationId="{00000000-0000-0000-0000-000000000000}"/>
          </ac:spMkLst>
        </pc:spChg>
      </pc:sldChg>
      <pc:sldChg chg="modSp mod">
        <pc:chgData name="Brian Brogaard" userId="466ef7659165ab1f" providerId="LiveId" clId="{7F160130-ED8D-439F-BFBA-0E0BB1ED4745}" dt="2021-01-22T17:22:14.116" v="11" actId="1076"/>
        <pc:sldMkLst>
          <pc:docMk/>
          <pc:sldMk cId="0" sldId="313"/>
        </pc:sldMkLst>
        <pc:spChg chg="mod">
          <ac:chgData name="Brian Brogaard" userId="466ef7659165ab1f" providerId="LiveId" clId="{7F160130-ED8D-439F-BFBA-0E0BB1ED4745}" dt="2021-01-22T17:22:14.116" v="11" actId="1076"/>
          <ac:spMkLst>
            <pc:docMk/>
            <pc:sldMk cId="0" sldId="313"/>
            <ac:spMk id="5" creationId="{00000000-0000-0000-0000-000000000000}"/>
          </ac:spMkLst>
        </pc:spChg>
      </pc:sldChg>
      <pc:sldChg chg="modSp mod">
        <pc:chgData name="Brian Brogaard" userId="466ef7659165ab1f" providerId="LiveId" clId="{7F160130-ED8D-439F-BFBA-0E0BB1ED4745}" dt="2021-01-22T17:22:21.094" v="13" actId="1076"/>
        <pc:sldMkLst>
          <pc:docMk/>
          <pc:sldMk cId="0" sldId="314"/>
        </pc:sldMkLst>
        <pc:spChg chg="mod">
          <ac:chgData name="Brian Brogaard" userId="466ef7659165ab1f" providerId="LiveId" clId="{7F160130-ED8D-439F-BFBA-0E0BB1ED4745}" dt="2021-01-22T17:22:21.094" v="13" actId="1076"/>
          <ac:spMkLst>
            <pc:docMk/>
            <pc:sldMk cId="0" sldId="314"/>
            <ac:spMk id="5" creationId="{00000000-0000-0000-0000-000000000000}"/>
          </ac:spMkLst>
        </pc:spChg>
      </pc:sldChg>
      <pc:sldMasterChg chg="modSp mod modSldLayout">
        <pc:chgData name="Brian Brogaard" userId="466ef7659165ab1f" providerId="LiveId" clId="{7F160130-ED8D-439F-BFBA-0E0BB1ED4745}" dt="2021-01-22T17:22:43.684" v="20" actId="255"/>
        <pc:sldMasterMkLst>
          <pc:docMk/>
          <pc:sldMasterMk cId="0" sldId="2147483648"/>
        </pc:sldMasterMkLst>
        <pc:spChg chg="mod">
          <ac:chgData name="Brian Brogaard" userId="466ef7659165ab1f" providerId="LiveId" clId="{7F160130-ED8D-439F-BFBA-0E0BB1ED4745}" dt="2021-01-22T17:22:33.340" v="17" actId="255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7F160130-ED8D-439F-BFBA-0E0BB1ED4745}" dt="2021-01-22T17:22:43.684" v="20" actId="255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7F160130-ED8D-439F-BFBA-0E0BB1ED4745}" dt="2021-01-22T17:22:43.684" v="20" actId="255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4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4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/>
              <a:t>Inside the City I: Some</a:t>
            </a:r>
          </a:p>
          <a:p>
            <a:r>
              <a:rPr lang="en-US" kern="0" dirty="0"/>
              <a:t>Basic Urban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4-2 </a:t>
            </a:r>
            <a:r>
              <a:rPr lang="en-US" dirty="0"/>
              <a:t>Bid-Rent Functions of Three Land Uses with Differing Productivity and Sensitivity to Transport Cost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23900" y="1600200"/>
            <a:ext cx="7904322" cy="4067175"/>
            <a:chOff x="723900" y="1600200"/>
            <a:chExt cx="7904322" cy="406717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3900" y="1600200"/>
              <a:ext cx="7696200" cy="406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7002937" y="4042090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4.1.4 </a:t>
            </a:r>
            <a:r>
              <a:rPr lang="en-US" dirty="0"/>
              <a:t>Summary of Basic Urban Land Value and Land Use Principles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4.2 </a:t>
            </a:r>
            <a:r>
              <a:rPr lang="en-US" dirty="0"/>
              <a:t>Classic </a:t>
            </a:r>
            <a:r>
              <a:rPr lang="en-US" dirty="0" err="1"/>
              <a:t>Monocentric</a:t>
            </a:r>
            <a:r>
              <a:rPr lang="en-US" dirty="0"/>
              <a:t> City Model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4.2.1 </a:t>
            </a:r>
            <a:r>
              <a:rPr lang="en-US" dirty="0" err="1"/>
              <a:t>Circlopolis</a:t>
            </a:r>
            <a:r>
              <a:rPr lang="en-US" dirty="0"/>
              <a:t>, the Quintessential </a:t>
            </a:r>
            <a:r>
              <a:rPr lang="en-US" dirty="0" err="1"/>
              <a:t>Monocentric</a:t>
            </a:r>
            <a:r>
              <a:rPr lang="en-US" dirty="0"/>
              <a:t> City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4-3 </a:t>
            </a:r>
            <a:r>
              <a:rPr lang="en-US" dirty="0"/>
              <a:t>Cross-Section of Real Property Rents in </a:t>
            </a:r>
            <a:r>
              <a:rPr lang="en-US" dirty="0" err="1"/>
              <a:t>Circlopolis</a:t>
            </a:r>
            <a:r>
              <a:rPr lang="en-US" dirty="0"/>
              <a:t> and </a:t>
            </a:r>
            <a:r>
              <a:rPr lang="en-US" dirty="0" err="1"/>
              <a:t>Agricolia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61182" y="1382358"/>
            <a:ext cx="6448966" cy="4800600"/>
            <a:chOff x="1461182" y="1382358"/>
            <a:chExt cx="6448966" cy="48006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61182" y="1382358"/>
              <a:ext cx="6221637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6284863" y="4557673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4.2.2 </a:t>
            </a:r>
            <a:r>
              <a:rPr lang="en-US" dirty="0"/>
              <a:t>Using the Model: Some Principles about How Rents and City Size Change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4-4 </a:t>
            </a:r>
            <a:r>
              <a:rPr lang="en-US" dirty="0"/>
              <a:t>Effect of Population Growth with Density and Transport Cost Constant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41874" y="1600200"/>
            <a:ext cx="8171022" cy="4314825"/>
            <a:chOff x="609600" y="1600200"/>
            <a:chExt cx="8171022" cy="43148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9600" y="1600200"/>
              <a:ext cx="7953375" cy="431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7155337" y="4289740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4-5 </a:t>
            </a:r>
            <a:r>
              <a:rPr lang="en-US" dirty="0"/>
              <a:t>Effect of Population Growth with Area Constant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2003" y="1781175"/>
            <a:ext cx="7498471" cy="4010025"/>
            <a:chOff x="938213" y="1781175"/>
            <a:chExt cx="7498471" cy="4010025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38213" y="1781175"/>
              <a:ext cx="7267575" cy="401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6811399" y="4165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4-6 </a:t>
            </a:r>
            <a:r>
              <a:rPr lang="en-US" dirty="0"/>
              <a:t>Effect of Transport Cost Reduction Savings Applied to Greater Purchase of Land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27587" y="2000250"/>
            <a:ext cx="8185308" cy="3638550"/>
            <a:chOff x="595313" y="2000250"/>
            <a:chExt cx="8185308" cy="3638550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5313" y="2000250"/>
              <a:ext cx="7953375" cy="3638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7155336" y="40135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4-7 </a:t>
            </a:r>
            <a:r>
              <a:rPr lang="en-US" dirty="0"/>
              <a:t>Effect of Transport Cost Reduction Savings Not Applied to Purchase of Land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31154" y="2114550"/>
            <a:ext cx="7544668" cy="3404507"/>
            <a:chOff x="931154" y="2114550"/>
            <a:chExt cx="7544668" cy="3404507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31154" y="2114550"/>
              <a:ext cx="7324725" cy="3371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6850537" y="3893772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A Threshold Concept: Urban Form</a:t>
            </a:r>
          </a:p>
          <a:p>
            <a:pPr marL="461963" indent="-461963">
              <a:buNone/>
            </a:pPr>
            <a:r>
              <a:rPr lang="en-US" b="1" dirty="0">
                <a:solidFill>
                  <a:srgbClr val="1C3F94"/>
                </a:solidFill>
              </a:rPr>
              <a:t>4.1</a:t>
            </a:r>
            <a:r>
              <a:rPr lang="en-US" dirty="0"/>
              <a:t> 	Some Basic Economic Principles of Urban Land Value and Use</a:t>
            </a:r>
          </a:p>
          <a:p>
            <a:pPr marL="1139825" lvl="1" indent="-682625">
              <a:buNone/>
            </a:pPr>
            <a:r>
              <a:rPr lang="en-US" b="1" dirty="0">
                <a:solidFill>
                  <a:srgbClr val="1C3F94"/>
                </a:solidFill>
              </a:rPr>
              <a:t>4.1.1</a:t>
            </a:r>
            <a:r>
              <a:rPr lang="en-US" dirty="0"/>
              <a:t> 	Location and the Residual Nature of Land Value</a:t>
            </a:r>
          </a:p>
          <a:p>
            <a:pPr marL="1139825" lvl="1" indent="-682625">
              <a:buNone/>
            </a:pPr>
            <a:r>
              <a:rPr lang="en-US" b="1" dirty="0">
                <a:solidFill>
                  <a:srgbClr val="1C3F94"/>
                </a:solidFill>
              </a:rPr>
              <a:t>4.1.2</a:t>
            </a:r>
            <a:r>
              <a:rPr lang="en-US" dirty="0"/>
              <a:t> 	Competition, Equilibrium, and Highest and Best Use</a:t>
            </a:r>
          </a:p>
          <a:p>
            <a:pPr marL="1139825" lvl="1" indent="-682625">
              <a:buNone/>
            </a:pPr>
            <a:r>
              <a:rPr lang="en-US" b="1" dirty="0">
                <a:solidFill>
                  <a:srgbClr val="1C3F94"/>
                </a:solidFill>
              </a:rPr>
              <a:t>4.1.3</a:t>
            </a:r>
            <a:r>
              <a:rPr lang="en-US" dirty="0"/>
              <a:t> 	Role of Transport Costs: The Bid-Rent Curve</a:t>
            </a:r>
          </a:p>
          <a:p>
            <a:pPr marL="1139825" lvl="1" indent="-682625">
              <a:buNone/>
            </a:pPr>
            <a:r>
              <a:rPr lang="en-US" b="1" dirty="0">
                <a:solidFill>
                  <a:srgbClr val="1C3F94"/>
                </a:solidFill>
              </a:rPr>
              <a:t>4.1.4</a:t>
            </a:r>
            <a:r>
              <a:rPr lang="en-US" dirty="0"/>
              <a:t> 	Summary of Basic Urban Land Value and Land Use Principles</a:t>
            </a:r>
          </a:p>
          <a:p>
            <a:pPr marL="461963" indent="-461963">
              <a:buNone/>
            </a:pPr>
            <a:r>
              <a:rPr lang="en-US" b="1" dirty="0">
                <a:solidFill>
                  <a:srgbClr val="1C3F94"/>
                </a:solidFill>
              </a:rPr>
              <a:t>4.2</a:t>
            </a:r>
            <a:r>
              <a:rPr lang="en-US" dirty="0"/>
              <a:t> 	Classic </a:t>
            </a:r>
            <a:r>
              <a:rPr lang="en-US" dirty="0" err="1"/>
              <a:t>Monocentric</a:t>
            </a:r>
            <a:r>
              <a:rPr lang="en-US" dirty="0"/>
              <a:t> City Model</a:t>
            </a:r>
          </a:p>
          <a:p>
            <a:pPr marL="1139825" lvl="1" indent="-682625">
              <a:buNone/>
            </a:pPr>
            <a:r>
              <a:rPr lang="en-US" b="1" dirty="0">
                <a:solidFill>
                  <a:srgbClr val="1C3F94"/>
                </a:solidFill>
              </a:rPr>
              <a:t>4.2.1</a:t>
            </a:r>
            <a:r>
              <a:rPr lang="en-US" dirty="0"/>
              <a:t> 	</a:t>
            </a:r>
            <a:r>
              <a:rPr lang="en-US" dirty="0" err="1"/>
              <a:t>Circlopolis</a:t>
            </a:r>
            <a:r>
              <a:rPr lang="en-US" dirty="0"/>
              <a:t>, the Quintessential </a:t>
            </a:r>
            <a:r>
              <a:rPr lang="en-US" dirty="0" err="1"/>
              <a:t>Monocentric</a:t>
            </a:r>
            <a:r>
              <a:rPr lang="en-US" dirty="0"/>
              <a:t> City</a:t>
            </a:r>
          </a:p>
          <a:p>
            <a:pPr marL="1139825" lvl="1" indent="-682625">
              <a:buNone/>
            </a:pPr>
            <a:r>
              <a:rPr lang="en-US" b="1" dirty="0">
                <a:solidFill>
                  <a:srgbClr val="1C3F94"/>
                </a:solidFill>
              </a:rPr>
              <a:t>4.2.2</a:t>
            </a:r>
            <a:r>
              <a:rPr lang="en-US" dirty="0"/>
              <a:t> 	Using the Model: Some Principles about How Rents and City Size Change</a:t>
            </a:r>
          </a:p>
          <a:p>
            <a:pPr marL="1139825" lvl="1" indent="-682625">
              <a:buNone/>
            </a:pPr>
            <a:r>
              <a:rPr lang="en-US" b="1" dirty="0">
                <a:solidFill>
                  <a:srgbClr val="1C3F94"/>
                </a:solidFill>
              </a:rPr>
              <a:t>4.2.3</a:t>
            </a:r>
            <a:r>
              <a:rPr lang="en-US" dirty="0"/>
              <a:t> 	Summarizing the </a:t>
            </a:r>
            <a:r>
              <a:rPr lang="en-US" dirty="0" err="1"/>
              <a:t>Monocentric</a:t>
            </a:r>
            <a:r>
              <a:rPr lang="en-US" dirty="0"/>
              <a:t> Model</a:t>
            </a:r>
          </a:p>
          <a:p>
            <a:pPr marL="461963" indent="-461963">
              <a:buNone/>
            </a:pPr>
            <a:r>
              <a:rPr lang="en-US" b="1" dirty="0">
                <a:solidFill>
                  <a:srgbClr val="1C3F94"/>
                </a:solidFill>
              </a:rPr>
              <a:t>4.3</a:t>
            </a:r>
            <a:r>
              <a:rPr lang="en-US" dirty="0"/>
              <a:t> 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4.2.3 </a:t>
            </a:r>
            <a:r>
              <a:rPr lang="en-US" dirty="0"/>
              <a:t>Summarizing the </a:t>
            </a:r>
            <a:r>
              <a:rPr lang="en-US" dirty="0" err="1"/>
              <a:t>Monocentric</a:t>
            </a:r>
            <a:r>
              <a:rPr lang="en-US" dirty="0"/>
              <a:t> Model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4.3 </a:t>
            </a:r>
            <a:r>
              <a:rPr lang="en-US" dirty="0"/>
              <a:t>Chapter 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numCol="2" spcCol="91440">
            <a:normAutofit/>
          </a:bodyPr>
          <a:lstStyle/>
          <a:p>
            <a:r>
              <a:rPr lang="en-US" dirty="0"/>
              <a:t>urban form</a:t>
            </a:r>
          </a:p>
          <a:p>
            <a:r>
              <a:rPr lang="en-US" dirty="0"/>
              <a:t>factor of production</a:t>
            </a:r>
          </a:p>
          <a:p>
            <a:r>
              <a:rPr lang="en-US" dirty="0"/>
              <a:t>residual theory of land value</a:t>
            </a:r>
          </a:p>
          <a:p>
            <a:r>
              <a:rPr lang="en-US" dirty="0"/>
              <a:t>mobile factors</a:t>
            </a:r>
          </a:p>
          <a:p>
            <a:r>
              <a:rPr lang="en-US" dirty="0"/>
              <a:t>highest and best use (HBU)</a:t>
            </a:r>
          </a:p>
          <a:p>
            <a:r>
              <a:rPr lang="en-US" dirty="0"/>
              <a:t>bid-rent curve (function)</a:t>
            </a:r>
          </a:p>
          <a:p>
            <a:r>
              <a:rPr lang="en-US" dirty="0"/>
              <a:t>central point</a:t>
            </a:r>
          </a:p>
          <a:p>
            <a:r>
              <a:rPr lang="en-US" dirty="0"/>
              <a:t>transportation cost minimized</a:t>
            </a:r>
          </a:p>
          <a:p>
            <a:r>
              <a:rPr lang="en-US" dirty="0" err="1"/>
              <a:t>monocentric</a:t>
            </a:r>
            <a:r>
              <a:rPr lang="en-US" dirty="0"/>
              <a:t> city</a:t>
            </a:r>
          </a:p>
          <a:p>
            <a:r>
              <a:rPr lang="en-US" dirty="0"/>
              <a:t>radius to the urban boundary</a:t>
            </a:r>
          </a:p>
          <a:p>
            <a:r>
              <a:rPr lang="en-US" dirty="0"/>
              <a:t>agricultural rent</a:t>
            </a:r>
          </a:p>
          <a:p>
            <a:r>
              <a:rPr lang="en-US" dirty="0"/>
              <a:t>construction cost rent</a:t>
            </a:r>
          </a:p>
          <a:p>
            <a:r>
              <a:rPr lang="en-US" dirty="0"/>
              <a:t>rent gradient</a:t>
            </a:r>
          </a:p>
          <a:p>
            <a:r>
              <a:rPr lang="en-US" dirty="0"/>
              <a:t>location rent (location premium)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What determines land rents in a city.</a:t>
            </a:r>
          </a:p>
          <a:p>
            <a:r>
              <a:rPr lang="en-US" dirty="0"/>
              <a:t>Why and how a freely functioning, competitive land market will lead to land being used at its “highest and best use” (i.e., most productive use).</a:t>
            </a:r>
          </a:p>
          <a:p>
            <a:r>
              <a:rPr lang="en-US" dirty="0"/>
              <a:t>What determines the relative land values at different locations within a city and the relative growth rate of these values at different locations.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Threshold Concept: Urban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4.1 </a:t>
            </a:r>
            <a:r>
              <a:rPr lang="en-US" dirty="0"/>
              <a:t>Some Basic Economic Principles of Urban Land Value and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4.1.1</a:t>
            </a:r>
            <a:r>
              <a:rPr lang="en-US" dirty="0"/>
              <a:t> Location and the Residual Nature of Land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4.1.2 </a:t>
            </a:r>
            <a:r>
              <a:rPr lang="en-US" dirty="0"/>
              <a:t>Competition, Equilibrium, and Highest and Best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4-1 </a:t>
            </a:r>
            <a:r>
              <a:rPr lang="en-US" dirty="0"/>
              <a:t>Highest and Best Use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14350" y="1828800"/>
            <a:ext cx="8342472" cy="3004349"/>
            <a:chOff x="514350" y="1828800"/>
            <a:chExt cx="8342472" cy="300434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4350" y="2124075"/>
              <a:ext cx="8115300" cy="2609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 rot="16200000">
              <a:off x="7231537" y="3207864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4.1.3 </a:t>
            </a:r>
            <a:r>
              <a:rPr lang="en-US" dirty="0"/>
              <a:t>Role of Transport Costs: The Bid-Rent Curve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526</Words>
  <Application>Microsoft Office PowerPoint</Application>
  <PresentationFormat>On-screen Show (4:3)</PresentationFormat>
  <Paragraphs>82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Lato</vt:lpstr>
      <vt:lpstr>Times New Roman</vt:lpstr>
      <vt:lpstr>Wingdings</vt:lpstr>
      <vt:lpstr>Office Theme</vt:lpstr>
      <vt:lpstr>Chapter 4</vt:lpstr>
      <vt:lpstr>CHAPTER OUTLINE</vt:lpstr>
      <vt:lpstr>LEARNING OBJECTIVES</vt:lpstr>
      <vt:lpstr>A Threshold Concept: Urban Form</vt:lpstr>
      <vt:lpstr>4.1 Some Basic Economic Principles of Urban Land Value and Use</vt:lpstr>
      <vt:lpstr>4.1.1 Location and the Residual Nature of Land Value</vt:lpstr>
      <vt:lpstr>4.1.2 Competition, Equilibrium, and Highest and Best Use</vt:lpstr>
      <vt:lpstr>EXHIBIT 4-1 Highest and Best Use Example</vt:lpstr>
      <vt:lpstr>4.1.3 Role of Transport Costs: The Bid-Rent Curve</vt:lpstr>
      <vt:lpstr>EXHIBIT 4-2 Bid-Rent Functions of Three Land Uses with Differing Productivity and Sensitivity to Transport Cost </vt:lpstr>
      <vt:lpstr>4.1.4 Summary of Basic Urban Land Value and Land Use Principles</vt:lpstr>
      <vt:lpstr>4.2 Classic Monocentric City Model</vt:lpstr>
      <vt:lpstr>4.2.1 Circlopolis, the Quintessential Monocentric City</vt:lpstr>
      <vt:lpstr>EXHIBIT 4-3 Cross-Section of Real Property Rents in Circlopolis and Agricolia</vt:lpstr>
      <vt:lpstr>4.2.2 Using the Model: Some Principles about How Rents and City Size Change</vt:lpstr>
      <vt:lpstr>EXHIBIT 4-4 Effect of Population Growth with Density and Transport Cost Constant</vt:lpstr>
      <vt:lpstr>EXHIBIT 4-5 Effect of Population Growth with Area Constant</vt:lpstr>
      <vt:lpstr>EXHIBIT 4-6 Effect of Transport Cost Reduction Savings Applied to Greater Purchase of Land</vt:lpstr>
      <vt:lpstr>EXHIBIT 4-7 Effect of Transport Cost Reduction Savings Not Applied to Purchase of Land</vt:lpstr>
      <vt:lpstr>4.2.3 Summarizing the Monocentric Model</vt:lpstr>
      <vt:lpstr>4.3 Chapter Summary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57</cp:revision>
  <dcterms:created xsi:type="dcterms:W3CDTF">2013-02-04T22:06:42Z</dcterms:created>
  <dcterms:modified xsi:type="dcterms:W3CDTF">2021-01-22T17:22:51Z</dcterms:modified>
</cp:coreProperties>
</file>