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8" r:id="rId2"/>
    <p:sldId id="267" r:id="rId3"/>
    <p:sldId id="269" r:id="rId4"/>
    <p:sldId id="299" r:id="rId5"/>
    <p:sldId id="300" r:id="rId6"/>
    <p:sldId id="301" r:id="rId7"/>
    <p:sldId id="309" r:id="rId8"/>
    <p:sldId id="310" r:id="rId9"/>
    <p:sldId id="302" r:id="rId10"/>
    <p:sldId id="303" r:id="rId11"/>
    <p:sldId id="304" r:id="rId12"/>
    <p:sldId id="305" r:id="rId13"/>
    <p:sldId id="306" r:id="rId14"/>
    <p:sldId id="311" r:id="rId15"/>
    <p:sldId id="307" r:id="rId16"/>
    <p:sldId id="308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8" autoAdjust="0"/>
    <p:restoredTop sz="94711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7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C6C3E266-4E61-436D-8FD4-CB8720F037E1}"/>
    <pc:docChg chg="modSld modMainMaster modNotesMaster modHandout">
      <pc:chgData name="Brian Brogaard" userId="466ef7659165ab1f" providerId="LiveId" clId="{C6C3E266-4E61-436D-8FD4-CB8720F037E1}" dt="2021-01-22T18:22:50.913" v="17" actId="255"/>
      <pc:docMkLst>
        <pc:docMk/>
      </pc:docMkLst>
      <pc:sldChg chg="modNotes">
        <pc:chgData name="Brian Brogaard" userId="466ef7659165ab1f" providerId="LiveId" clId="{C6C3E266-4E61-436D-8FD4-CB8720F037E1}" dt="2021-01-22T18:22:03.248" v="1" actId="255"/>
        <pc:sldMkLst>
          <pc:docMk/>
          <pc:sldMk cId="0" sldId="268"/>
        </pc:sldMkLst>
      </pc:sldChg>
      <pc:sldChg chg="modSp mod">
        <pc:chgData name="Brian Brogaard" userId="466ef7659165ab1f" providerId="LiveId" clId="{C6C3E266-4E61-436D-8FD4-CB8720F037E1}" dt="2021-01-22T18:22:08.830" v="3" actId="1076"/>
        <pc:sldMkLst>
          <pc:docMk/>
          <pc:sldMk cId="0" sldId="309"/>
        </pc:sldMkLst>
        <pc:spChg chg="mod">
          <ac:chgData name="Brian Brogaard" userId="466ef7659165ab1f" providerId="LiveId" clId="{C6C3E266-4E61-436D-8FD4-CB8720F037E1}" dt="2021-01-22T18:22:08.830" v="3" actId="1076"/>
          <ac:spMkLst>
            <pc:docMk/>
            <pc:sldMk cId="0" sldId="309"/>
            <ac:spMk id="7" creationId="{00000000-0000-0000-0000-000000000000}"/>
          </ac:spMkLst>
        </pc:spChg>
      </pc:sldChg>
      <pc:sldChg chg="modSp mod">
        <pc:chgData name="Brian Brogaard" userId="466ef7659165ab1f" providerId="LiveId" clId="{C6C3E266-4E61-436D-8FD4-CB8720F037E1}" dt="2021-01-22T18:22:14.689" v="5" actId="1076"/>
        <pc:sldMkLst>
          <pc:docMk/>
          <pc:sldMk cId="0" sldId="310"/>
        </pc:sldMkLst>
        <pc:spChg chg="mod">
          <ac:chgData name="Brian Brogaard" userId="466ef7659165ab1f" providerId="LiveId" clId="{C6C3E266-4E61-436D-8FD4-CB8720F037E1}" dt="2021-01-22T18:22:14.689" v="5" actId="1076"/>
          <ac:spMkLst>
            <pc:docMk/>
            <pc:sldMk cId="0" sldId="310"/>
            <ac:spMk id="9" creationId="{00000000-0000-0000-0000-000000000000}"/>
          </ac:spMkLst>
        </pc:spChg>
      </pc:sldChg>
      <pc:sldChg chg="modSp mod">
        <pc:chgData name="Brian Brogaard" userId="466ef7659165ab1f" providerId="LiveId" clId="{C6C3E266-4E61-436D-8FD4-CB8720F037E1}" dt="2021-01-22T18:22:19.066" v="7" actId="1076"/>
        <pc:sldMkLst>
          <pc:docMk/>
          <pc:sldMk cId="0" sldId="311"/>
        </pc:sldMkLst>
        <pc:spChg chg="mod">
          <ac:chgData name="Brian Brogaard" userId="466ef7659165ab1f" providerId="LiveId" clId="{C6C3E266-4E61-436D-8FD4-CB8720F037E1}" dt="2021-01-22T18:22:19.066" v="7" actId="1076"/>
          <ac:spMkLst>
            <pc:docMk/>
            <pc:sldMk cId="0" sldId="311"/>
            <ac:spMk id="12" creationId="{00000000-0000-0000-0000-000000000000}"/>
          </ac:spMkLst>
        </pc:spChg>
      </pc:sldChg>
      <pc:sldMasterChg chg="modSp mod modSldLayout">
        <pc:chgData name="Brian Brogaard" userId="466ef7659165ab1f" providerId="LiveId" clId="{C6C3E266-4E61-436D-8FD4-CB8720F037E1}" dt="2021-01-22T18:22:35.461" v="13" actId="207"/>
        <pc:sldMasterMkLst>
          <pc:docMk/>
          <pc:sldMasterMk cId="0" sldId="2147483648"/>
        </pc:sldMasterMkLst>
        <pc:spChg chg="mod">
          <ac:chgData name="Brian Brogaard" userId="466ef7659165ab1f" providerId="LiveId" clId="{C6C3E266-4E61-436D-8FD4-CB8720F037E1}" dt="2021-01-22T18:22:28.614" v="10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C6C3E266-4E61-436D-8FD4-CB8720F037E1}" dt="2021-01-22T18:22:35.461" v="13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C6C3E266-4E61-436D-8FD4-CB8720F037E1}" dt="2021-01-22T18:22:35.461" v="13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CHAPTER 29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C5611-2F6D-45E9-A5E5-975995B74129}" type="datetimeFigureOut">
              <a:rPr lang="en-US" smtClean="0"/>
              <a:pPr/>
              <a:t>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88A09-A297-4EE0-BABD-2BC0AAD726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CHAPTER 29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7D5DC51-1DDD-45C1-A669-7568BD6CBF72}" type="datetime1">
              <a:rPr lang="en-US" smtClean="0"/>
              <a:pPr/>
              <a:t>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dirty="0"/>
              <a:t>CHAPTER 29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29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29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Investment Analysis of Real Estate Development Projects, Part 2: Economic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*29.2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Advanced Topic: The Relationship of Development Valuation to the Real Option Model of Land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29.3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Broadening the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29.3.1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How Developers Think about All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*29.3.2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“Soup to Nuts:” Including Lease-up and</a:t>
            </a:r>
            <a:endParaRPr lang="en-US" dirty="0"/>
          </a:p>
          <a:p>
            <a:pPr rtl="0" eaLnBrk="1" latinLnBrk="0" hangingPunct="1"/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Land Assembly: “Unblending” the Blended IRR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29-3 </a:t>
            </a:r>
            <a:r>
              <a:rPr lang="en-US" dirty="0"/>
              <a:t>An Example of Risk and Return Regimes for Phases of the Development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32998" y="5867400"/>
            <a:ext cx="6620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The example is taken from a study of affordable housing development in Massachusetts.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031647" y="1600200"/>
            <a:ext cx="7308816" cy="4573488"/>
            <a:chOff x="1031647" y="1600200"/>
            <a:chExt cx="7308816" cy="457348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31647" y="1600200"/>
              <a:ext cx="707412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 rot="16200000">
              <a:off x="6715178" y="4548403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29.4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Evaluating Multiphase Developments: </a:t>
            </a:r>
            <a:b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</a:b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Real Options Theory and a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29.5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dirty="0"/>
              <a:t>financial desirability</a:t>
            </a:r>
          </a:p>
          <a:p>
            <a:r>
              <a:rPr lang="en-US" dirty="0"/>
              <a:t>time-to-build</a:t>
            </a:r>
          </a:p>
          <a:p>
            <a:r>
              <a:rPr lang="en-US" dirty="0"/>
              <a:t>phased risk regimes</a:t>
            </a:r>
          </a:p>
          <a:p>
            <a:r>
              <a:rPr lang="en-US" dirty="0"/>
              <a:t>operational leverage</a:t>
            </a:r>
          </a:p>
          <a:p>
            <a:r>
              <a:rPr lang="en-US" dirty="0"/>
              <a:t>price of risk</a:t>
            </a:r>
          </a:p>
          <a:p>
            <a:r>
              <a:rPr lang="en-US" dirty="0"/>
              <a:t>canonical formula of development project OCC</a:t>
            </a:r>
          </a:p>
          <a:p>
            <a:r>
              <a:rPr lang="en-US" dirty="0"/>
              <a:t>real options model of land value</a:t>
            </a:r>
          </a:p>
          <a:p>
            <a:r>
              <a:rPr lang="en-US" dirty="0"/>
              <a:t>developmental risk ratio</a:t>
            </a:r>
          </a:p>
          <a:p>
            <a:r>
              <a:rPr lang="en-US" dirty="0"/>
              <a:t>profit margin ratio</a:t>
            </a:r>
          </a:p>
          <a:p>
            <a:r>
              <a:rPr lang="en-US" dirty="0"/>
              <a:t>enhanced cap rate on cost</a:t>
            </a:r>
          </a:p>
          <a:p>
            <a:r>
              <a:rPr lang="en-US" dirty="0"/>
              <a:t>blended long-run IRR</a:t>
            </a:r>
          </a:p>
          <a:p>
            <a:r>
              <a:rPr lang="en-US" dirty="0"/>
              <a:t>IRR “unblending”</a:t>
            </a:r>
          </a:p>
          <a:p>
            <a:r>
              <a:rPr lang="en-US" dirty="0"/>
              <a:t>parallel development phases</a:t>
            </a:r>
          </a:p>
          <a:p>
            <a:r>
              <a:rPr lang="en-US" dirty="0"/>
              <a:t>sequential development phases</a:t>
            </a:r>
          </a:p>
          <a:p>
            <a:r>
              <a:rPr lang="en-US" dirty="0"/>
              <a:t>compound option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marL="690563" indent="-690563">
              <a:spcBef>
                <a:spcPts val="300"/>
              </a:spcBef>
              <a:buNone/>
              <a:tabLst>
                <a:tab pos="341313" algn="dec"/>
              </a:tabLst>
            </a:pPr>
            <a:r>
              <a:rPr lang="en-US" sz="2000" b="1" kern="0" dirty="0">
                <a:solidFill>
                  <a:srgbClr val="1C3F94"/>
                </a:solidFill>
              </a:rPr>
              <a:t>	29.1	</a:t>
            </a:r>
            <a:r>
              <a:rPr lang="en-US" sz="2000" kern="0" dirty="0"/>
              <a:t>The Basic Idea</a:t>
            </a:r>
          </a:p>
          <a:p>
            <a:pPr marL="1371600" lvl="1" indent="-806450">
              <a:spcBef>
                <a:spcPts val="300"/>
              </a:spcBef>
              <a:buNone/>
              <a:tabLst>
                <a:tab pos="914400" algn="dec"/>
              </a:tabLst>
            </a:pPr>
            <a:r>
              <a:rPr lang="en-US" sz="1800" b="1" kern="0" dirty="0">
                <a:solidFill>
                  <a:srgbClr val="1C3F94"/>
                </a:solidFill>
              </a:rPr>
              <a:t>	29.1.1 	</a:t>
            </a:r>
            <a:r>
              <a:rPr lang="en-US" sz="1800" kern="0" dirty="0"/>
              <a:t>Applying NPV to Development Projects</a:t>
            </a:r>
          </a:p>
          <a:p>
            <a:pPr marL="1371600" lvl="1" indent="-806450">
              <a:spcBef>
                <a:spcPts val="300"/>
              </a:spcBef>
              <a:buNone/>
              <a:tabLst>
                <a:tab pos="914400" algn="dec"/>
              </a:tabLst>
            </a:pPr>
            <a:r>
              <a:rPr lang="en-US" sz="1800" b="1" kern="0" dirty="0">
                <a:solidFill>
                  <a:srgbClr val="1C3F94"/>
                </a:solidFill>
              </a:rPr>
              <a:t>	29.1.2 	</a:t>
            </a:r>
            <a:r>
              <a:rPr lang="en-US" sz="1800" kern="0" dirty="0"/>
              <a:t>Operational Leverage and Estimation of the OCC for Development Investments</a:t>
            </a:r>
          </a:p>
          <a:p>
            <a:pPr marL="1371600" lvl="1" indent="-806450">
              <a:spcBef>
                <a:spcPts val="300"/>
              </a:spcBef>
              <a:buNone/>
              <a:tabLst>
                <a:tab pos="914400" algn="dec"/>
              </a:tabLst>
            </a:pPr>
            <a:r>
              <a:rPr lang="en-US" sz="1800" b="1" kern="0" dirty="0">
                <a:solidFill>
                  <a:srgbClr val="1C3F94"/>
                </a:solidFill>
              </a:rPr>
              <a:t>	29.1.3 	</a:t>
            </a:r>
            <a:r>
              <a:rPr lang="en-US" sz="1800" kern="0" dirty="0"/>
              <a:t>The Development Risk Ratio and Implications for Characteristic Development Regions</a:t>
            </a:r>
          </a:p>
          <a:p>
            <a:pPr marL="690563" indent="-690563">
              <a:spcBef>
                <a:spcPts val="300"/>
              </a:spcBef>
              <a:buNone/>
              <a:tabLst>
                <a:tab pos="341313" algn="dec"/>
              </a:tabLst>
            </a:pPr>
            <a:r>
              <a:rPr lang="en-US" sz="2000" b="1" kern="0" dirty="0">
                <a:solidFill>
                  <a:srgbClr val="1C3F94"/>
                </a:solidFill>
              </a:rPr>
              <a:t>	*29.2 	</a:t>
            </a:r>
            <a:r>
              <a:rPr lang="en-US" sz="2000" kern="0" dirty="0"/>
              <a:t>Advanced Topic: The Relationship of Development Valuation to the Real Option Model of Land Value</a:t>
            </a:r>
          </a:p>
          <a:p>
            <a:pPr marL="690563" indent="-690563">
              <a:spcBef>
                <a:spcPts val="300"/>
              </a:spcBef>
              <a:buNone/>
              <a:tabLst>
                <a:tab pos="341313" algn="dec"/>
              </a:tabLst>
            </a:pPr>
            <a:r>
              <a:rPr lang="en-US" sz="2000" b="1" kern="0" dirty="0">
                <a:solidFill>
                  <a:srgbClr val="1C3F94"/>
                </a:solidFill>
              </a:rPr>
              <a:t>	29.3 	</a:t>
            </a:r>
            <a:r>
              <a:rPr lang="en-US" sz="2000" kern="0" dirty="0"/>
              <a:t>Broadening The Perspective</a:t>
            </a:r>
          </a:p>
          <a:p>
            <a:pPr marL="1371600" lvl="1" indent="-806450">
              <a:spcBef>
                <a:spcPts val="300"/>
              </a:spcBef>
              <a:buNone/>
              <a:tabLst>
                <a:tab pos="914400" algn="dec"/>
              </a:tabLst>
            </a:pPr>
            <a:r>
              <a:rPr lang="en-US" sz="1800" b="1" kern="0" dirty="0">
                <a:solidFill>
                  <a:srgbClr val="1C3F94"/>
                </a:solidFill>
              </a:rPr>
              <a:t>	29.3.1</a:t>
            </a:r>
            <a:r>
              <a:rPr lang="en-US" sz="1800" kern="0" dirty="0"/>
              <a:t> 	How Developers Think about All This</a:t>
            </a:r>
          </a:p>
          <a:p>
            <a:pPr marL="1371600" lvl="1" indent="-806450">
              <a:spcBef>
                <a:spcPts val="300"/>
              </a:spcBef>
              <a:buNone/>
              <a:tabLst>
                <a:tab pos="914400" algn="dec"/>
              </a:tabLst>
            </a:pPr>
            <a:r>
              <a:rPr lang="en-US" sz="1800" b="1" kern="0" dirty="0">
                <a:solidFill>
                  <a:srgbClr val="1C3F94"/>
                </a:solidFill>
              </a:rPr>
              <a:t>*	29.3.2 	</a:t>
            </a:r>
            <a:r>
              <a:rPr lang="en-US" sz="1800" kern="0" dirty="0"/>
              <a:t>“Soup to Nuts:” Including Lease-up and Land Assembly: “Unblending” the Blended IRR</a:t>
            </a:r>
          </a:p>
          <a:p>
            <a:pPr marL="690563" indent="-690563">
              <a:spcBef>
                <a:spcPts val="300"/>
              </a:spcBef>
              <a:buNone/>
              <a:tabLst>
                <a:tab pos="341313" algn="dec"/>
              </a:tabLst>
            </a:pPr>
            <a:r>
              <a:rPr lang="en-US" sz="2000" b="1" kern="0" dirty="0">
                <a:solidFill>
                  <a:srgbClr val="1C3F94"/>
                </a:solidFill>
              </a:rPr>
              <a:t>	29.4 	</a:t>
            </a:r>
            <a:r>
              <a:rPr lang="en-US" sz="2000" kern="0" dirty="0"/>
              <a:t>Evaluating Multiphase Developments: Real Options Theory and a Simplification</a:t>
            </a:r>
          </a:p>
          <a:p>
            <a:pPr marL="690563" indent="-690563">
              <a:spcBef>
                <a:spcPts val="300"/>
              </a:spcBef>
              <a:buNone/>
              <a:tabLst>
                <a:tab pos="341313" algn="dec"/>
              </a:tabLst>
            </a:pPr>
            <a:r>
              <a:rPr lang="en-US" sz="2000" b="1" kern="0" dirty="0">
                <a:solidFill>
                  <a:srgbClr val="1C3F94"/>
                </a:solidFill>
              </a:rPr>
              <a:t>	29.5 	</a:t>
            </a:r>
            <a:r>
              <a:rPr lang="en-US" sz="2000" kern="0" dirty="0"/>
              <a:t>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The more rigorously correct NPV-based approach to financial evaluation of development projects.</a:t>
            </a:r>
          </a:p>
          <a:p>
            <a:r>
              <a:rPr lang="en-US" dirty="0"/>
              <a:t>The relationship of operational leverage to development project risk and return.</a:t>
            </a:r>
          </a:p>
          <a:p>
            <a:r>
              <a:rPr lang="en-US" dirty="0"/>
              <a:t>How to estimate the opportunity cost of capital or reasonable expected return for real estate development project investments.</a:t>
            </a:r>
          </a:p>
          <a:p>
            <a:r>
              <a:rPr lang="en-US" dirty="0"/>
              <a:t>The role of option valuation theory in analysis and evaluation of multiphase development projects.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29.1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The 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29.1.1 </a:t>
            </a:r>
            <a:r>
              <a:rPr lang="en-US" dirty="0"/>
              <a:t>Applying NPV to Development Projects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29.1.2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Operational Leverage and Estimation of the OCC for Development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29-1 </a:t>
            </a:r>
            <a:r>
              <a:rPr lang="en-US" dirty="0"/>
              <a:t>The “Canonical” Formula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19113" y="1652588"/>
            <a:ext cx="8337708" cy="3629025"/>
            <a:chOff x="519113" y="1652588"/>
            <a:chExt cx="8337708" cy="362902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9113" y="1652588"/>
              <a:ext cx="8105775" cy="3629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 rot="16200000">
              <a:off x="7231536" y="3632379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29-2 </a:t>
            </a:r>
            <a:r>
              <a:rPr lang="en-US" dirty="0"/>
              <a:t>FutureSpace and Hereandnow Risk and Return Based on the Canonical Formula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676400" y="1600200"/>
            <a:ext cx="6037422" cy="4572000"/>
            <a:chOff x="1676400" y="1600200"/>
            <a:chExt cx="6037422" cy="45720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76400" y="1600200"/>
              <a:ext cx="581394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 rot="16200000">
              <a:off x="6088537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3200" b="1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29.1.3 </a:t>
            </a:r>
            <a:r>
              <a:rPr lang="en-US" sz="3200" kern="120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The Development Risk Ratio and Implications for Characteristic Development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474</Words>
  <Application>Microsoft Office PowerPoint</Application>
  <PresentationFormat>On-screen Show (4:3)</PresentationFormat>
  <Paragraphs>74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Lato</vt:lpstr>
      <vt:lpstr>Times New Roman</vt:lpstr>
      <vt:lpstr>Wingdings</vt:lpstr>
      <vt:lpstr>Office Theme</vt:lpstr>
      <vt:lpstr>Chapter 29</vt:lpstr>
      <vt:lpstr>CHAPTER OUTLINE</vt:lpstr>
      <vt:lpstr>LEARNING OBJECTIVES</vt:lpstr>
      <vt:lpstr>29.1 The Basic Idea</vt:lpstr>
      <vt:lpstr>29.1.1 Applying NPV to Development Projects</vt:lpstr>
      <vt:lpstr>29.1.2 Operational Leverage and Estimation of the OCC for Development Investments</vt:lpstr>
      <vt:lpstr>EXHIBIT 29-1 The “Canonical” Formula</vt:lpstr>
      <vt:lpstr>EXHIBIT 29-2 FutureSpace and Hereandnow Risk and Return Based on the Canonical Formula</vt:lpstr>
      <vt:lpstr>29.1.3 The Development Risk Ratio and Implications for Characteristic Development Regions</vt:lpstr>
      <vt:lpstr>*29.2 Advanced Topic: The Relationship of Development Valuation to the Real Option Model of Land Value</vt:lpstr>
      <vt:lpstr>29.3 Broadening the Perspective</vt:lpstr>
      <vt:lpstr>29.3.1 How Developers Think about All This</vt:lpstr>
      <vt:lpstr>*29.3.2 “Soup to Nuts:” Including Lease-up and Land Assembly: “Unblending” the Blended IRR</vt:lpstr>
      <vt:lpstr>EXHIBIT 29-3 An Example of Risk and Return Regimes for Phases of the Development Process</vt:lpstr>
      <vt:lpstr>29.4 Evaluating Multiphase Developments:  Real Options Theory and a Simplification</vt:lpstr>
      <vt:lpstr>29.5 Chapter Summary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77</cp:revision>
  <dcterms:created xsi:type="dcterms:W3CDTF">2013-02-04T22:06:42Z</dcterms:created>
  <dcterms:modified xsi:type="dcterms:W3CDTF">2021-01-22T18:22:56Z</dcterms:modified>
</cp:coreProperties>
</file>