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8" r:id="rId2"/>
    <p:sldId id="267" r:id="rId3"/>
    <p:sldId id="299" r:id="rId4"/>
    <p:sldId id="269" r:id="rId5"/>
    <p:sldId id="270" r:id="rId6"/>
    <p:sldId id="300" r:id="rId7"/>
    <p:sldId id="285"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9" r:id="rId36"/>
    <p:sldId id="328"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F94"/>
    <a:srgbClr val="A1B7ED"/>
    <a:srgbClr val="8481C1"/>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snapVertSplitter="1" vertBarState="minimized" horzBarState="maximized">
    <p:restoredLeft sz="15622" autoAdjust="0"/>
    <p:restoredTop sz="94686" autoAdjust="0"/>
  </p:normalViewPr>
  <p:slideViewPr>
    <p:cSldViewPr>
      <p:cViewPr varScale="1">
        <p:scale>
          <a:sx n="111" d="100"/>
          <a:sy n="111" d="100"/>
        </p:scale>
        <p:origin x="2226" y="108"/>
      </p:cViewPr>
      <p:guideLst>
        <p:guide orient="horz" pos="2160"/>
        <p:guide pos="2880"/>
      </p:guideLst>
    </p:cSldViewPr>
  </p:slideViewPr>
  <p:outlineViewPr>
    <p:cViewPr>
      <p:scale>
        <a:sx n="33" d="100"/>
        <a:sy n="33" d="100"/>
      </p:scale>
      <p:origin x="264" y="209626"/>
    </p:cViewPr>
  </p:outlineViewPr>
  <p:notesTextViewPr>
    <p:cViewPr>
      <p:scale>
        <a:sx n="100" d="100"/>
        <a:sy n="100" d="100"/>
      </p:scale>
      <p:origin x="0" y="0"/>
    </p:cViewPr>
  </p:notesTextViewPr>
  <p:sorterViewPr>
    <p:cViewPr>
      <p:scale>
        <a:sx n="66" d="100"/>
        <a:sy n="66" d="100"/>
      </p:scale>
      <p:origin x="0" y="686"/>
    </p:cViewPr>
  </p:sorterViewPr>
  <p:notesViewPr>
    <p:cSldViewPr>
      <p:cViewPr varScale="1">
        <p:scale>
          <a:sx n="84" d="100"/>
          <a:sy n="84" d="100"/>
        </p:scale>
        <p:origin x="382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Brogaard" userId="466ef7659165ab1f" providerId="LiveId" clId="{9D88D03C-8AF1-4AB6-9C1E-EB8ECAB1AF40}"/>
    <pc:docChg chg="modSld modMainMaster modNotesMaster modHandout">
      <pc:chgData name="Brian Brogaard" userId="466ef7659165ab1f" providerId="LiveId" clId="{9D88D03C-8AF1-4AB6-9C1E-EB8ECAB1AF40}" dt="2021-01-22T18:15:49.804" v="32" actId="255"/>
      <pc:docMkLst>
        <pc:docMk/>
      </pc:docMkLst>
      <pc:sldChg chg="modNotes">
        <pc:chgData name="Brian Brogaard" userId="466ef7659165ab1f" providerId="LiveId" clId="{9D88D03C-8AF1-4AB6-9C1E-EB8ECAB1AF40}" dt="2021-01-22T18:14:17.955" v="1" actId="255"/>
        <pc:sldMkLst>
          <pc:docMk/>
          <pc:sldMk cId="0" sldId="268"/>
        </pc:sldMkLst>
      </pc:sldChg>
      <pc:sldChg chg="modSp mod">
        <pc:chgData name="Brian Brogaard" userId="466ef7659165ab1f" providerId="LiveId" clId="{9D88D03C-8AF1-4AB6-9C1E-EB8ECAB1AF40}" dt="2021-01-22T18:14:25.265" v="3" actId="1076"/>
        <pc:sldMkLst>
          <pc:docMk/>
          <pc:sldMk cId="0" sldId="285"/>
        </pc:sldMkLst>
        <pc:spChg chg="mod">
          <ac:chgData name="Brian Brogaard" userId="466ef7659165ab1f" providerId="LiveId" clId="{9D88D03C-8AF1-4AB6-9C1E-EB8ECAB1AF40}" dt="2021-01-22T18:14:25.265" v="3" actId="1076"/>
          <ac:spMkLst>
            <pc:docMk/>
            <pc:sldMk cId="0" sldId="285"/>
            <ac:spMk id="8" creationId="{00000000-0000-0000-0000-000000000000}"/>
          </ac:spMkLst>
        </pc:spChg>
      </pc:sldChg>
      <pc:sldChg chg="modSp mod">
        <pc:chgData name="Brian Brogaard" userId="466ef7659165ab1f" providerId="LiveId" clId="{9D88D03C-8AF1-4AB6-9C1E-EB8ECAB1AF40}" dt="2021-01-22T18:14:30.888" v="5" actId="1076"/>
        <pc:sldMkLst>
          <pc:docMk/>
          <pc:sldMk cId="0" sldId="301"/>
        </pc:sldMkLst>
        <pc:spChg chg="mod">
          <ac:chgData name="Brian Brogaard" userId="466ef7659165ab1f" providerId="LiveId" clId="{9D88D03C-8AF1-4AB6-9C1E-EB8ECAB1AF40}" dt="2021-01-22T18:14:30.888" v="5" actId="1076"/>
          <ac:spMkLst>
            <pc:docMk/>
            <pc:sldMk cId="0" sldId="301"/>
            <ac:spMk id="4" creationId="{00000000-0000-0000-0000-000000000000}"/>
          </ac:spMkLst>
        </pc:spChg>
      </pc:sldChg>
      <pc:sldChg chg="modSp mod">
        <pc:chgData name="Brian Brogaard" userId="466ef7659165ab1f" providerId="LiveId" clId="{9D88D03C-8AF1-4AB6-9C1E-EB8ECAB1AF40}" dt="2021-01-22T18:14:37.024" v="7" actId="1076"/>
        <pc:sldMkLst>
          <pc:docMk/>
          <pc:sldMk cId="0" sldId="306"/>
        </pc:sldMkLst>
        <pc:spChg chg="mod">
          <ac:chgData name="Brian Brogaard" userId="466ef7659165ab1f" providerId="LiveId" clId="{9D88D03C-8AF1-4AB6-9C1E-EB8ECAB1AF40}" dt="2021-01-22T18:14:37.024" v="7" actId="1076"/>
          <ac:spMkLst>
            <pc:docMk/>
            <pc:sldMk cId="0" sldId="306"/>
            <ac:spMk id="4" creationId="{00000000-0000-0000-0000-000000000000}"/>
          </ac:spMkLst>
        </pc:spChg>
      </pc:sldChg>
      <pc:sldChg chg="modSp mod">
        <pc:chgData name="Brian Brogaard" userId="466ef7659165ab1f" providerId="LiveId" clId="{9D88D03C-8AF1-4AB6-9C1E-EB8ECAB1AF40}" dt="2021-01-22T18:14:44.110" v="9" actId="1076"/>
        <pc:sldMkLst>
          <pc:docMk/>
          <pc:sldMk cId="0" sldId="309"/>
        </pc:sldMkLst>
        <pc:spChg chg="mod">
          <ac:chgData name="Brian Brogaard" userId="466ef7659165ab1f" providerId="LiveId" clId="{9D88D03C-8AF1-4AB6-9C1E-EB8ECAB1AF40}" dt="2021-01-22T18:14:44.110" v="9" actId="1076"/>
          <ac:spMkLst>
            <pc:docMk/>
            <pc:sldMk cId="0" sldId="309"/>
            <ac:spMk id="4" creationId="{00000000-0000-0000-0000-000000000000}"/>
          </ac:spMkLst>
        </pc:spChg>
      </pc:sldChg>
      <pc:sldChg chg="modSp mod">
        <pc:chgData name="Brian Brogaard" userId="466ef7659165ab1f" providerId="LiveId" clId="{9D88D03C-8AF1-4AB6-9C1E-EB8ECAB1AF40}" dt="2021-01-22T18:14:48.547" v="11" actId="1076"/>
        <pc:sldMkLst>
          <pc:docMk/>
          <pc:sldMk cId="0" sldId="310"/>
        </pc:sldMkLst>
        <pc:spChg chg="mod">
          <ac:chgData name="Brian Brogaard" userId="466ef7659165ab1f" providerId="LiveId" clId="{9D88D03C-8AF1-4AB6-9C1E-EB8ECAB1AF40}" dt="2021-01-22T18:14:48.547" v="11" actId="1076"/>
          <ac:spMkLst>
            <pc:docMk/>
            <pc:sldMk cId="0" sldId="310"/>
            <ac:spMk id="4" creationId="{00000000-0000-0000-0000-000000000000}"/>
          </ac:spMkLst>
        </pc:spChg>
      </pc:sldChg>
      <pc:sldChg chg="modSp mod">
        <pc:chgData name="Brian Brogaard" userId="466ef7659165ab1f" providerId="LiveId" clId="{9D88D03C-8AF1-4AB6-9C1E-EB8ECAB1AF40}" dt="2021-01-22T18:14:53.716" v="13" actId="1076"/>
        <pc:sldMkLst>
          <pc:docMk/>
          <pc:sldMk cId="0" sldId="312"/>
        </pc:sldMkLst>
        <pc:spChg chg="mod">
          <ac:chgData name="Brian Brogaard" userId="466ef7659165ab1f" providerId="LiveId" clId="{9D88D03C-8AF1-4AB6-9C1E-EB8ECAB1AF40}" dt="2021-01-22T18:14:53.716" v="13" actId="1076"/>
          <ac:spMkLst>
            <pc:docMk/>
            <pc:sldMk cId="0" sldId="312"/>
            <ac:spMk id="4" creationId="{00000000-0000-0000-0000-000000000000}"/>
          </ac:spMkLst>
        </pc:spChg>
      </pc:sldChg>
      <pc:sldChg chg="modSp mod">
        <pc:chgData name="Brian Brogaard" userId="466ef7659165ab1f" providerId="LiveId" clId="{9D88D03C-8AF1-4AB6-9C1E-EB8ECAB1AF40}" dt="2021-01-22T18:14:58.824" v="15" actId="1076"/>
        <pc:sldMkLst>
          <pc:docMk/>
          <pc:sldMk cId="0" sldId="313"/>
        </pc:sldMkLst>
        <pc:spChg chg="mod">
          <ac:chgData name="Brian Brogaard" userId="466ef7659165ab1f" providerId="LiveId" clId="{9D88D03C-8AF1-4AB6-9C1E-EB8ECAB1AF40}" dt="2021-01-22T18:14:58.824" v="15" actId="1076"/>
          <ac:spMkLst>
            <pc:docMk/>
            <pc:sldMk cId="0" sldId="313"/>
            <ac:spMk id="8" creationId="{00000000-0000-0000-0000-000000000000}"/>
          </ac:spMkLst>
        </pc:spChg>
      </pc:sldChg>
      <pc:sldChg chg="modSp mod">
        <pc:chgData name="Brian Brogaard" userId="466ef7659165ab1f" providerId="LiveId" clId="{9D88D03C-8AF1-4AB6-9C1E-EB8ECAB1AF40}" dt="2021-01-22T18:15:03.811" v="17" actId="1076"/>
        <pc:sldMkLst>
          <pc:docMk/>
          <pc:sldMk cId="0" sldId="315"/>
        </pc:sldMkLst>
        <pc:spChg chg="mod">
          <ac:chgData name="Brian Brogaard" userId="466ef7659165ab1f" providerId="LiveId" clId="{9D88D03C-8AF1-4AB6-9C1E-EB8ECAB1AF40}" dt="2021-01-22T18:15:03.811" v="17" actId="1076"/>
          <ac:spMkLst>
            <pc:docMk/>
            <pc:sldMk cId="0" sldId="315"/>
            <ac:spMk id="4" creationId="{00000000-0000-0000-0000-000000000000}"/>
          </ac:spMkLst>
        </pc:spChg>
      </pc:sldChg>
      <pc:sldChg chg="modSp mod">
        <pc:chgData name="Brian Brogaard" userId="466ef7659165ab1f" providerId="LiveId" clId="{9D88D03C-8AF1-4AB6-9C1E-EB8ECAB1AF40}" dt="2021-01-22T18:15:08.756" v="19" actId="1076"/>
        <pc:sldMkLst>
          <pc:docMk/>
          <pc:sldMk cId="0" sldId="316"/>
        </pc:sldMkLst>
        <pc:spChg chg="mod">
          <ac:chgData name="Brian Brogaard" userId="466ef7659165ab1f" providerId="LiveId" clId="{9D88D03C-8AF1-4AB6-9C1E-EB8ECAB1AF40}" dt="2021-01-22T18:15:08.756" v="19" actId="1076"/>
          <ac:spMkLst>
            <pc:docMk/>
            <pc:sldMk cId="0" sldId="316"/>
            <ac:spMk id="8" creationId="{00000000-0000-0000-0000-000000000000}"/>
          </ac:spMkLst>
        </pc:spChg>
      </pc:sldChg>
      <pc:sldChg chg="modSp mod">
        <pc:chgData name="Brian Brogaard" userId="466ef7659165ab1f" providerId="LiveId" clId="{9D88D03C-8AF1-4AB6-9C1E-EB8ECAB1AF40}" dt="2021-01-22T18:15:17.900" v="22" actId="1076"/>
        <pc:sldMkLst>
          <pc:docMk/>
          <pc:sldMk cId="0" sldId="320"/>
        </pc:sldMkLst>
        <pc:spChg chg="mod">
          <ac:chgData name="Brian Brogaard" userId="466ef7659165ab1f" providerId="LiveId" clId="{9D88D03C-8AF1-4AB6-9C1E-EB8ECAB1AF40}" dt="2021-01-22T18:15:17.900" v="22" actId="1076"/>
          <ac:spMkLst>
            <pc:docMk/>
            <pc:sldMk cId="0" sldId="320"/>
            <ac:spMk id="4" creationId="{00000000-0000-0000-0000-000000000000}"/>
          </ac:spMkLst>
        </pc:spChg>
        <pc:grpChg chg="mod">
          <ac:chgData name="Brian Brogaard" userId="466ef7659165ab1f" providerId="LiveId" clId="{9D88D03C-8AF1-4AB6-9C1E-EB8ECAB1AF40}" dt="2021-01-22T18:15:13.129" v="21" actId="1076"/>
          <ac:grpSpMkLst>
            <pc:docMk/>
            <pc:sldMk cId="0" sldId="320"/>
            <ac:grpSpMk id="8" creationId="{00000000-0000-0000-0000-000000000000}"/>
          </ac:grpSpMkLst>
        </pc:grpChg>
      </pc:sldChg>
      <pc:sldMasterChg chg="modSp mod modSldLayout">
        <pc:chgData name="Brian Brogaard" userId="466ef7659165ab1f" providerId="LiveId" clId="{9D88D03C-8AF1-4AB6-9C1E-EB8ECAB1AF40}" dt="2021-01-22T18:15:34.577" v="28" actId="255"/>
        <pc:sldMasterMkLst>
          <pc:docMk/>
          <pc:sldMasterMk cId="0" sldId="2147483648"/>
        </pc:sldMasterMkLst>
        <pc:spChg chg="mod">
          <ac:chgData name="Brian Brogaard" userId="466ef7659165ab1f" providerId="LiveId" clId="{9D88D03C-8AF1-4AB6-9C1E-EB8ECAB1AF40}" dt="2021-01-22T18:15:26.446" v="25" actId="207"/>
          <ac:spMkLst>
            <pc:docMk/>
            <pc:sldMasterMk cId="0" sldId="2147483648"/>
            <ac:spMk id="9" creationId="{00000000-0000-0000-0000-000000000000}"/>
          </ac:spMkLst>
        </pc:spChg>
        <pc:sldLayoutChg chg="modSp mod">
          <pc:chgData name="Brian Brogaard" userId="466ef7659165ab1f" providerId="LiveId" clId="{9D88D03C-8AF1-4AB6-9C1E-EB8ECAB1AF40}" dt="2021-01-22T18:15:34.577" v="28" actId="255"/>
          <pc:sldLayoutMkLst>
            <pc:docMk/>
            <pc:sldMasterMk cId="0" sldId="2147483648"/>
            <pc:sldLayoutMk cId="0" sldId="2147483655"/>
          </pc:sldLayoutMkLst>
          <pc:spChg chg="mod">
            <ac:chgData name="Brian Brogaard" userId="466ef7659165ab1f" providerId="LiveId" clId="{9D88D03C-8AF1-4AB6-9C1E-EB8ECAB1AF40}" dt="2021-01-22T18:15:34.577" v="28" actId="255"/>
            <ac:spMkLst>
              <pc:docMk/>
              <pc:sldMasterMk cId="0" sldId="2147483648"/>
              <pc:sldLayoutMk cId="0" sldId="2147483655"/>
              <ac:spMk id="10"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CHAPTER 25</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902018-6FC1-4170-8D9A-7313787D9F5F}" type="datetimeFigureOut">
              <a:rPr lang="en-US" smtClean="0"/>
              <a:pPr/>
              <a:t>1/22/2021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F23A29-5FE0-42AC-93A4-D08A7C4B3B08}"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CHAPTER 25</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FE97F-56F6-4C03-AF90-A2BF2AF76281}" type="datetimeFigureOut">
              <a:rPr lang="en-US" smtClean="0"/>
              <a:pPr/>
              <a:t>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vl1pPr>
          </a:lstStyle>
          <a:p>
            <a:r>
              <a:rPr lang="en-US" dirty="0">
                <a:latin typeface="Lato" panose="020F0502020204030203" pitchFamily="34" charset="0"/>
                <a:ea typeface="Times New Roman" panose="02020603050405020304" pitchFamily="18" charset="0"/>
                <a:cs typeface="Calibri" panose="020F0502020204030204" pitchFamily="34" charset="0"/>
              </a:rPr>
              <a:t>Copyright © 2021 </a:t>
            </a:r>
            <a:r>
              <a:rPr lang="en-US" dirty="0" err="1">
                <a:latin typeface="Lato" panose="020F0502020204030203" pitchFamily="34" charset="0"/>
                <a:ea typeface="Times New Roman" panose="02020603050405020304" pitchFamily="18" charset="0"/>
                <a:cs typeface="Calibri" panose="020F0502020204030204" pitchFamily="34" charset="0"/>
              </a:rPr>
              <a:t>Mbition</a:t>
            </a:r>
            <a:r>
              <a:rPr lang="en-US" dirty="0">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latin typeface="Lato" panose="020F0502020204030203" pitchFamily="34" charset="0"/>
              <a:ea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E1673-3FEA-4676-B126-2846E845E8E3}"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E1673-3FEA-4676-B126-2846E845E8E3}" type="slidenum">
              <a:rPr lang="en-US" smtClean="0"/>
              <a:pPr/>
              <a:t>1</a:t>
            </a:fld>
            <a:endParaRPr lang="en-US"/>
          </a:p>
        </p:txBody>
      </p:sp>
      <p:sp>
        <p:nvSpPr>
          <p:cNvPr id="5" name="Date Placeholder 4"/>
          <p:cNvSpPr>
            <a:spLocks noGrp="1"/>
          </p:cNvSpPr>
          <p:nvPr>
            <p:ph type="dt" idx="11"/>
          </p:nvPr>
        </p:nvSpPr>
        <p:spPr/>
        <p:txBody>
          <a:bodyPr/>
          <a:lstStyle/>
          <a:p>
            <a:fld id="{6AE6C0F0-3BF9-4635-9854-4E23C936AD85}" type="datetime1">
              <a:rPr lang="en-US" smtClean="0"/>
              <a:pPr/>
              <a:t>1/22/2021</a:t>
            </a:fld>
            <a:endParaRPr lang="en-US"/>
          </a:p>
        </p:txBody>
      </p:sp>
      <p:sp>
        <p:nvSpPr>
          <p:cNvPr id="6" name="Footer Placeholder 5"/>
          <p:cNvSpPr>
            <a:spLocks noGrp="1"/>
          </p:cNvSpPr>
          <p:nvPr>
            <p:ph type="ftr" sz="quarter" idx="12"/>
          </p:nvPr>
        </p:nvSpPr>
        <p:spPr/>
        <p:txBody>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sp>
        <p:nvSpPr>
          <p:cNvPr id="7" name="Header Placeholder 6"/>
          <p:cNvSpPr>
            <a:spLocks noGrp="1"/>
          </p:cNvSpPr>
          <p:nvPr>
            <p:ph type="hdr" sz="quarter" idx="13"/>
          </p:nvPr>
        </p:nvSpPr>
        <p:spPr/>
        <p:txBody>
          <a:bodyPr/>
          <a:lstStyle/>
          <a:p>
            <a:r>
              <a:rPr lang="en-US"/>
              <a:t>CHAPTER 25</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3581400"/>
          </a:xfrm>
          <a:prstGeom prst="rect">
            <a:avLst/>
          </a:prstGeom>
          <a:gradFill flip="none" rotWithShape="1">
            <a:gsLst>
              <a:gs pos="0">
                <a:srgbClr val="1C3F94">
                  <a:shade val="30000"/>
                  <a:satMod val="115000"/>
                </a:srgbClr>
              </a:gs>
              <a:gs pos="50000">
                <a:srgbClr val="1C3F94">
                  <a:shade val="67500"/>
                  <a:satMod val="115000"/>
                </a:srgbClr>
              </a:gs>
              <a:gs pos="100000">
                <a:srgbClr val="1C3F94">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0" y="990600"/>
            <a:ext cx="4572000" cy="1524000"/>
          </a:xfrm>
          <a:noFill/>
        </p:spPr>
        <p:txBody>
          <a:bodyPr anchor="ctr">
            <a:noAutofit/>
          </a:bodyPr>
          <a:lstStyle>
            <a:lvl1pPr algn="ctr">
              <a:defRPr sz="2800">
                <a:solidFill>
                  <a:schemeClr val="bg2"/>
                </a:solidFill>
                <a:latin typeface="Times New Roman" pitchFamily="18" charset="0"/>
                <a:cs typeface="Times New Roman" pitchFamily="18" charset="0"/>
              </a:defRPr>
            </a:lvl1pPr>
          </a:lstStyle>
          <a:p>
            <a:r>
              <a:rPr lang="en-US" dirty="0"/>
              <a:t>Click to edit Master title style</a:t>
            </a:r>
          </a:p>
        </p:txBody>
      </p:sp>
      <p:sp>
        <p:nvSpPr>
          <p:cNvPr id="3" name="Subtitle 2"/>
          <p:cNvSpPr>
            <a:spLocks noGrp="1"/>
          </p:cNvSpPr>
          <p:nvPr>
            <p:ph type="subTitle" idx="1"/>
          </p:nvPr>
        </p:nvSpPr>
        <p:spPr>
          <a:xfrm>
            <a:off x="1676400" y="3429000"/>
            <a:ext cx="6553200" cy="2895600"/>
          </a:xfrm>
          <a:noFill/>
          <a:ln w="38100">
            <a:solidFill>
              <a:schemeClr val="bg2"/>
            </a:solidFill>
          </a:ln>
        </p:spPr>
        <p:txBody>
          <a:bodyPr tIns="182880" anchor="ctr">
            <a:normAutofit/>
          </a:bodyPr>
          <a:lstStyle>
            <a:lvl1pPr marL="0" indent="0" algn="l">
              <a:buNone/>
              <a:defRPr sz="4000">
                <a:solidFill>
                  <a:srgbClr val="1C3F94"/>
                </a:solidFill>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339" name="Picture 3"/>
          <p:cNvPicPr>
            <a:picLocks noChangeAspect="1" noChangeArrowheads="1"/>
          </p:cNvPicPr>
          <p:nvPr userDrawn="1"/>
        </p:nvPicPr>
        <p:blipFill>
          <a:blip r:embed="rId2" cstate="print"/>
          <a:srcRect l="1115" r="1115" b="1378"/>
          <a:stretch>
            <a:fillRect/>
          </a:stretch>
        </p:blipFill>
        <p:spPr bwMode="auto">
          <a:xfrm>
            <a:off x="381000" y="304800"/>
            <a:ext cx="3799520" cy="3102476"/>
          </a:xfrm>
          <a:prstGeom prst="rect">
            <a:avLst/>
          </a:prstGeom>
          <a:noFill/>
          <a:ln w="38100">
            <a:solidFill>
              <a:schemeClr val="bg2"/>
            </a:solid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normAutofit/>
          </a:bodyPr>
          <a:lstStyle>
            <a:lvl1pPr>
              <a:buClr>
                <a:srgbClr val="1C3F94"/>
              </a:buClr>
              <a:buSzPct val="90000"/>
              <a:buFont typeface="Wingdings" pitchFamily="2" charset="2"/>
              <a:buChar char=""/>
              <a:defRPr sz="2800"/>
            </a:lvl1pPr>
            <a:lvl2pPr>
              <a:buClr>
                <a:schemeClr val="accent6">
                  <a:lumMod val="75000"/>
                </a:schemeClr>
              </a:buClr>
              <a:buSzPct val="90000"/>
              <a:buFont typeface="Wingdings" pitchFamily="2" charset="2"/>
              <a:buChar char="l"/>
              <a:defRPr sz="2400"/>
            </a:lvl2pPr>
            <a:lvl3pPr>
              <a:buClr>
                <a:schemeClr val="accent3">
                  <a:lumMod val="75000"/>
                </a:schemeClr>
              </a:buClr>
              <a:buSzPct val="90000"/>
              <a:buFont typeface="Wingdings" pitchFamily="2" charset="2"/>
              <a:buChar char="l"/>
              <a:defRPr sz="2000"/>
            </a:lvl3pPr>
            <a:lvl4pPr>
              <a:buClr>
                <a:srgbClr val="1C3F94"/>
              </a:buClr>
              <a:defRPr sz="1800"/>
            </a:lvl4pPr>
            <a:lvl5pPr>
              <a:buClr>
                <a:srgbClr val="1C3F94"/>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a:t>SLIDE </a:t>
            </a:r>
            <a:fld id="{BB82B8BA-AAD4-4AAB-9E1B-D668BEB9A1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a:t>SLIDE </a:t>
            </a:r>
            <a:fld id="{BB82B8BA-AAD4-4AAB-9E1B-D668BEB9A1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a:t>SLIDE </a:t>
            </a:r>
            <a:fld id="{BB82B8BA-AAD4-4AAB-9E1B-D668BEB9A1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0"/>
          </p:nvPr>
        </p:nvSpPr>
        <p:spPr>
          <a:xfrm>
            <a:off x="0" y="6416675"/>
            <a:ext cx="2133600" cy="365125"/>
          </a:xfrm>
          <a:prstGeom prst="rect">
            <a:avLst/>
          </a:prstGeom>
        </p:spPr>
        <p:txBody>
          <a:bodyPr/>
          <a:lstStyle>
            <a:lvl1pPr>
              <a:defRPr sz="1200">
                <a:solidFill>
                  <a:schemeClr val="bg1"/>
                </a:solidFill>
              </a:defRPr>
            </a:lvl1pPr>
          </a:lstStyle>
          <a:p>
            <a:r>
              <a:rPr lang="en-US"/>
              <a:t>SLIDE </a:t>
            </a:r>
            <a:fld id="{BB82B8BA-AAD4-4AAB-9E1B-D668BEB9A1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a:t>SLIDE </a:t>
            </a:r>
            <a:fld id="{BB82B8BA-AAD4-4AAB-9E1B-D668BEB9A1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1C3F94"/>
          </a:solidFill>
          <a:ln>
            <a:solidFill>
              <a:srgbClr val="1C3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userDrawn="1"/>
        </p:nvPicPr>
        <p:blipFill>
          <a:blip r:embed="rId2" cstate="print"/>
          <a:srcRect/>
          <a:stretch>
            <a:fillRect/>
          </a:stretch>
        </p:blipFill>
        <p:spPr bwMode="auto">
          <a:xfrm>
            <a:off x="8483515" y="6297966"/>
            <a:ext cx="660485" cy="457200"/>
          </a:xfrm>
          <a:prstGeom prst="rect">
            <a:avLst/>
          </a:prstGeom>
          <a:noFill/>
          <a:ln w="9525">
            <a:noFill/>
            <a:miter lim="800000"/>
            <a:headEnd/>
            <a:tailEnd/>
          </a:ln>
        </p:spPr>
      </p:pic>
      <p:sp>
        <p:nvSpPr>
          <p:cNvPr id="9"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dirty="0"/>
              <a:t>SLIDE </a:t>
            </a:r>
            <a:fld id="{BB82B8BA-AAD4-4AAB-9E1B-D668BEB9A1E6}" type="slidenum">
              <a:rPr lang="en-US" smtClean="0"/>
              <a:pPr/>
              <a:t>‹#›</a:t>
            </a:fld>
            <a:endParaRPr lang="en-US" dirty="0"/>
          </a:p>
        </p:txBody>
      </p:sp>
      <p:sp>
        <p:nvSpPr>
          <p:cNvPr id="10" name="TextBox 9"/>
          <p:cNvSpPr txBox="1"/>
          <p:nvPr userDrawn="1"/>
        </p:nvSpPr>
        <p:spPr>
          <a:xfrm>
            <a:off x="2998684" y="6416675"/>
            <a:ext cx="3004349" cy="246221"/>
          </a:xfrm>
          <a:prstGeom prst="rect">
            <a:avLst/>
          </a:prstGeom>
          <a:noFill/>
        </p:spPr>
        <p:txBody>
          <a:bodyPr wrap="none" rtlCol="0">
            <a:spAutoFit/>
          </a:bodyPr>
          <a:lstStyle/>
          <a:p>
            <a:pPr marL="0" marR="0">
              <a:spcBef>
                <a:spcPts val="0"/>
              </a:spcBef>
              <a:spcAft>
                <a:spcPts val="0"/>
              </a:spcAft>
            </a:pPr>
            <a:r>
              <a:rPr lang="en-US" sz="1000" dirty="0">
                <a:solidFill>
                  <a:schemeClr val="bg1"/>
                </a:solidFill>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solidFill>
                  <a:schemeClr val="bg1"/>
                </a:solidFill>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solidFill>
                  <a:schemeClr val="bg1"/>
                </a:solidFill>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400800"/>
            <a:ext cx="9144000" cy="457200"/>
          </a:xfrm>
          <a:prstGeom prst="rect">
            <a:avLst/>
          </a:prstGeom>
          <a:solidFill>
            <a:srgbClr val="1C3F94"/>
          </a:solidFill>
          <a:ln>
            <a:solidFill>
              <a:srgbClr val="1C3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998684" y="6416675"/>
            <a:ext cx="3004349" cy="246221"/>
          </a:xfrm>
          <a:prstGeom prst="rect">
            <a:avLst/>
          </a:prstGeom>
          <a:noFill/>
        </p:spPr>
        <p:txBody>
          <a:bodyPr wrap="none" rtlCol="0">
            <a:spAutoFit/>
          </a:bodyPr>
          <a:lstStyle/>
          <a:p>
            <a:pPr marL="0" marR="0">
              <a:spcBef>
                <a:spcPts val="0"/>
              </a:spcBef>
              <a:spcAft>
                <a:spcPts val="0"/>
              </a:spcAft>
            </a:pPr>
            <a:r>
              <a:rPr lang="en-US" sz="1000" dirty="0">
                <a:solidFill>
                  <a:schemeClr val="bg1"/>
                </a:solidFill>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solidFill>
                  <a:schemeClr val="bg1"/>
                </a:solidFill>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solidFill>
                  <a:schemeClr val="bg1"/>
                </a:solidFill>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10" name="Picture 3"/>
          <p:cNvPicPr>
            <a:picLocks noChangeAspect="1" noChangeArrowheads="1"/>
          </p:cNvPicPr>
          <p:nvPr userDrawn="1"/>
        </p:nvPicPr>
        <p:blipFill>
          <a:blip r:embed="rId9" cstate="print"/>
          <a:srcRect/>
          <a:stretch>
            <a:fillRect/>
          </a:stretch>
        </p:blipFill>
        <p:spPr bwMode="auto">
          <a:xfrm>
            <a:off x="8483515" y="6297966"/>
            <a:ext cx="660485" cy="457200"/>
          </a:xfrm>
          <a:prstGeom prst="rect">
            <a:avLst/>
          </a:prstGeom>
          <a:noFill/>
          <a:ln w="9525">
            <a:noFill/>
            <a:miter lim="800000"/>
            <a:headEnd/>
            <a:tailEnd/>
          </a:ln>
        </p:spPr>
      </p:pic>
      <p:sp>
        <p:nvSpPr>
          <p:cNvPr id="11" name="Slide Number Placeholder 4"/>
          <p:cNvSpPr>
            <a:spLocks noGrp="1"/>
          </p:cNvSpPr>
          <p:nvPr>
            <p:ph type="sldNum" sz="quarter" idx="4"/>
          </p:nvPr>
        </p:nvSpPr>
        <p:spPr>
          <a:xfrm>
            <a:off x="0" y="6416675"/>
            <a:ext cx="1828800" cy="274320"/>
          </a:xfrm>
          <a:prstGeom prst="rect">
            <a:avLst/>
          </a:prstGeom>
        </p:spPr>
        <p:txBody>
          <a:bodyPr/>
          <a:lstStyle>
            <a:lvl1pPr>
              <a:defRPr sz="1200">
                <a:solidFill>
                  <a:schemeClr val="bg1"/>
                </a:solidFill>
              </a:defRPr>
            </a:lvl1pPr>
          </a:lstStyle>
          <a:p>
            <a:r>
              <a:rPr lang="en-US" dirty="0"/>
              <a:t>SLIDE </a:t>
            </a:r>
            <a:fld id="{BB82B8BA-AAD4-4AAB-9E1B-D668BEB9A1E6}" type="slidenum">
              <a:rPr lang="en-US" smtClean="0"/>
              <a:pPr/>
              <a:t>‹#›</a:t>
            </a:fld>
            <a:endParaRPr lang="en-US" dirty="0"/>
          </a:p>
        </p:txBody>
      </p:sp>
      <p:grpSp>
        <p:nvGrpSpPr>
          <p:cNvPr id="13" name="Group 12"/>
          <p:cNvGrpSpPr/>
          <p:nvPr userDrawn="1"/>
        </p:nvGrpSpPr>
        <p:grpSpPr>
          <a:xfrm>
            <a:off x="8229600" y="0"/>
            <a:ext cx="914400" cy="722531"/>
            <a:chOff x="0" y="0"/>
            <a:chExt cx="914400" cy="722531"/>
          </a:xfrm>
        </p:grpSpPr>
        <p:sp>
          <p:nvSpPr>
            <p:cNvPr id="14" name="Trapezoid 13"/>
            <p:cNvSpPr/>
            <p:nvPr/>
          </p:nvSpPr>
          <p:spPr>
            <a:xfrm flipV="1">
              <a:off x="0" y="0"/>
              <a:ext cx="914400" cy="609600"/>
            </a:xfrm>
            <a:prstGeom prst="trapezoid">
              <a:avLst/>
            </a:prstGeom>
            <a:solidFill>
              <a:srgbClr val="1C3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 name="TextBox 14"/>
            <p:cNvSpPr txBox="1"/>
            <p:nvPr/>
          </p:nvSpPr>
          <p:spPr>
            <a:xfrm>
              <a:off x="74275" y="76200"/>
              <a:ext cx="765851" cy="646331"/>
            </a:xfrm>
            <a:prstGeom prst="rect">
              <a:avLst/>
            </a:prstGeom>
            <a:noFill/>
          </p:spPr>
          <p:txBody>
            <a:bodyPr wrap="none" rtlCol="0">
              <a:spAutoFit/>
            </a:bodyPr>
            <a:lstStyle/>
            <a:p>
              <a:pPr algn="ctr"/>
              <a:r>
                <a:rPr lang="en-US" sz="1200" dirty="0">
                  <a:solidFill>
                    <a:schemeClr val="bg1"/>
                  </a:solidFill>
                </a:rPr>
                <a:t>CHAPTER</a:t>
              </a:r>
            </a:p>
            <a:p>
              <a:pPr algn="ctr"/>
              <a:r>
                <a:rPr lang="en-US" sz="1200" dirty="0">
                  <a:solidFill>
                    <a:schemeClr val="bg1"/>
                  </a:solidFill>
                </a:rPr>
                <a:t>25</a:t>
              </a:r>
            </a:p>
            <a:p>
              <a:pPr algn="ctr"/>
              <a:endParaRPr lang="en-US" sz="1200"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spcBef>
          <a:spcPct val="0"/>
        </a:spcBef>
        <a:buNone/>
        <a:defRPr sz="3200" kern="1200">
          <a:solidFill>
            <a:srgbClr val="1C3F94"/>
          </a:solidFill>
          <a:latin typeface="+mj-lt"/>
          <a:ea typeface="+mj-ea"/>
          <a:cs typeface="+mj-cs"/>
        </a:defRPr>
      </a:lvl1pPr>
    </p:titleStyle>
    <p:bodyStyle>
      <a:lvl1pPr marL="342900" indent="-342900" algn="l" defTabSz="914400" rtl="0" eaLnBrk="1" latinLnBrk="0" hangingPunct="1">
        <a:spcBef>
          <a:spcPct val="20000"/>
        </a:spcBef>
        <a:buClr>
          <a:srgbClr val="1C3F94"/>
        </a:buClr>
        <a:buSzPct val="90000"/>
        <a:buFont typeface="Wingdings" pitchFamily="2" charset="2"/>
        <a:buChar char="l"/>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lumMod val="75000"/>
          </a:schemeClr>
        </a:buClr>
        <a:buSzPct val="90000"/>
        <a:buFont typeface="Wingdings" pitchFamily="2" charset="2"/>
        <a:buChar char="l"/>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SzPct val="90000"/>
        <a:buFont typeface="Wingdings" pitchFamily="2" charset="2"/>
        <a:buChar char="l"/>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1C3F9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1C3F94"/>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Chapter </a:t>
            </a:r>
            <a:r>
              <a:rPr lang="en-US" sz="9600" dirty="0"/>
              <a:t>25</a:t>
            </a:r>
          </a:p>
        </p:txBody>
      </p:sp>
      <p:sp>
        <p:nvSpPr>
          <p:cNvPr id="6" name="Subtitle 5"/>
          <p:cNvSpPr>
            <a:spLocks noGrp="1"/>
          </p:cNvSpPr>
          <p:nvPr>
            <p:ph type="subTitle" idx="1"/>
          </p:nvPr>
        </p:nvSpPr>
        <p:spPr/>
        <p:txBody>
          <a:bodyPr/>
          <a:lstStyle/>
          <a:p>
            <a:r>
              <a:rPr lang="en-US" kern="0" dirty="0"/>
              <a:t>Data Challenges in Measuring Real Estate Periodic Returns</a:t>
            </a:r>
          </a:p>
        </p:txBody>
      </p:sp>
      <p:sp>
        <p:nvSpPr>
          <p:cNvPr id="4" name="Slide Number Placeholder 3"/>
          <p:cNvSpPr>
            <a:spLocks noGrp="1"/>
          </p:cNvSpPr>
          <p:nvPr>
            <p:ph type="sldNum" sz="quarter" idx="4294967295"/>
          </p:nvPr>
        </p:nvSpPr>
        <p:spPr>
          <a:xfrm>
            <a:off x="0" y="6172200"/>
            <a:ext cx="2133600" cy="365125"/>
          </a:xfrm>
        </p:spPr>
        <p:txBody>
          <a:bodyPr/>
          <a:lstStyle/>
          <a:p>
            <a:r>
              <a:rPr lang="en-US"/>
              <a:t>SLIDE </a:t>
            </a:r>
            <a:fld id="{BB82B8BA-AAD4-4AAB-9E1B-D668BEB9A1E6}"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25.1.3 </a:t>
            </a:r>
            <a:r>
              <a:rPr lang="en-US" dirty="0"/>
              <a:t>The Trade-Off between Noise and Lag</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25.1.4 </a:t>
            </a:r>
            <a:r>
              <a:rPr lang="en-US" dirty="0"/>
              <a:t>The Difference between Aggregate and Disaggregate Valuation</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b="1" dirty="0"/>
              <a:t>25.1.5</a:t>
            </a:r>
            <a:r>
              <a:rPr lang="en-US" dirty="0"/>
              <a:t> Summarizing Macro-Level Valuation Error</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EXHIBIT 25-3 </a:t>
            </a:r>
            <a:r>
              <a:rPr lang="en-US" dirty="0"/>
              <a:t>Noise-versus-Lag Trade-Off Frontiers with Disaggregate and Aggregate Valuation Methodologies</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13</a:t>
            </a:fld>
            <a:endParaRPr lang="en-US" dirty="0"/>
          </a:p>
        </p:txBody>
      </p:sp>
      <p:grpSp>
        <p:nvGrpSpPr>
          <p:cNvPr id="6" name="Group 5"/>
          <p:cNvGrpSpPr/>
          <p:nvPr/>
        </p:nvGrpSpPr>
        <p:grpSpPr>
          <a:xfrm>
            <a:off x="1833931" y="1538008"/>
            <a:ext cx="5691939" cy="4572000"/>
            <a:chOff x="1833931" y="1538008"/>
            <a:chExt cx="5691939" cy="4572000"/>
          </a:xfrm>
        </p:grpSpPr>
        <p:sp>
          <p:nvSpPr>
            <p:cNvPr id="4" name="TextBox 3"/>
            <p:cNvSpPr txBox="1"/>
            <p:nvPr/>
          </p:nvSpPr>
          <p:spPr>
            <a:xfrm rot="16200000">
              <a:off x="5900585" y="4484723"/>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1833931" y="1538008"/>
              <a:ext cx="5476138" cy="4572000"/>
            </a:xfrm>
            <a:prstGeom prst="rect">
              <a:avLst/>
            </a:prstGeom>
            <a:noFill/>
            <a:ln w="9525">
              <a:noFill/>
              <a:miter lim="800000"/>
              <a:headEnd/>
              <a:tailEnd/>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25.2 </a:t>
            </a:r>
            <a:r>
              <a:rPr lang="en-US" dirty="0"/>
              <a:t>From Value Levels to Returns: The General Nature of Performance Measurement Errors</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25.2.1</a:t>
            </a:r>
            <a:r>
              <a:rPr lang="en-US" dirty="0"/>
              <a:t> The Pure Effect of Random Noise</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EXHIBIT 25-4A </a:t>
            </a:r>
            <a:r>
              <a:rPr lang="en-US" dirty="0"/>
              <a:t>The Pure Effect of Noise in Periodic Returns</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16</a:t>
            </a:fld>
            <a:endParaRPr lang="en-US" dirty="0"/>
          </a:p>
        </p:txBody>
      </p:sp>
      <p:grpSp>
        <p:nvGrpSpPr>
          <p:cNvPr id="6" name="Group 5"/>
          <p:cNvGrpSpPr/>
          <p:nvPr/>
        </p:nvGrpSpPr>
        <p:grpSpPr>
          <a:xfrm>
            <a:off x="1586794" y="1600200"/>
            <a:ext cx="6221158" cy="4572000"/>
            <a:chOff x="1586794" y="1600200"/>
            <a:chExt cx="6221158" cy="4572000"/>
          </a:xfrm>
        </p:grpSpPr>
        <p:pic>
          <p:nvPicPr>
            <p:cNvPr id="4099" name="Picture 3"/>
            <p:cNvPicPr>
              <a:picLocks noChangeAspect="1" noChangeArrowheads="1"/>
            </p:cNvPicPr>
            <p:nvPr/>
          </p:nvPicPr>
          <p:blipFill>
            <a:blip r:embed="rId2" cstate="print"/>
            <a:srcRect/>
            <a:stretch>
              <a:fillRect/>
            </a:stretch>
          </p:blipFill>
          <p:spPr bwMode="auto">
            <a:xfrm>
              <a:off x="1586794" y="1600200"/>
              <a:ext cx="5970412" cy="4572000"/>
            </a:xfrm>
            <a:prstGeom prst="rect">
              <a:avLst/>
            </a:prstGeom>
            <a:noFill/>
            <a:ln w="9525">
              <a:solidFill>
                <a:srgbClr val="00B0F0"/>
              </a:solidFill>
              <a:miter lim="800000"/>
              <a:headEnd/>
              <a:tailEnd/>
            </a:ln>
          </p:spPr>
        </p:pic>
        <p:sp>
          <p:nvSpPr>
            <p:cNvPr id="4" name="TextBox 3"/>
            <p:cNvSpPr txBox="1"/>
            <p:nvPr/>
          </p:nvSpPr>
          <p:spPr>
            <a:xfrm rot="16200000">
              <a:off x="6182667" y="4546915"/>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EXHIBIT 25-4B </a:t>
            </a:r>
            <a:r>
              <a:rPr lang="en-US" dirty="0"/>
              <a:t>The Pure Effect of Noise in Periodic Value Levels</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17</a:t>
            </a:fld>
            <a:endParaRPr lang="en-US" dirty="0"/>
          </a:p>
        </p:txBody>
      </p:sp>
      <p:grpSp>
        <p:nvGrpSpPr>
          <p:cNvPr id="6" name="Group 5"/>
          <p:cNvGrpSpPr/>
          <p:nvPr/>
        </p:nvGrpSpPr>
        <p:grpSpPr>
          <a:xfrm>
            <a:off x="1610673" y="1600200"/>
            <a:ext cx="6179349" cy="4598126"/>
            <a:chOff x="1610673" y="1600200"/>
            <a:chExt cx="6179349" cy="4598126"/>
          </a:xfrm>
        </p:grpSpPr>
        <p:pic>
          <p:nvPicPr>
            <p:cNvPr id="5122" name="Picture 2"/>
            <p:cNvPicPr>
              <a:picLocks noChangeAspect="1" noChangeArrowheads="1"/>
            </p:cNvPicPr>
            <p:nvPr/>
          </p:nvPicPr>
          <p:blipFill>
            <a:blip r:embed="rId2" cstate="print"/>
            <a:srcRect/>
            <a:stretch>
              <a:fillRect/>
            </a:stretch>
          </p:blipFill>
          <p:spPr bwMode="auto">
            <a:xfrm>
              <a:off x="1610673" y="1600200"/>
              <a:ext cx="5922655" cy="4572000"/>
            </a:xfrm>
            <a:prstGeom prst="rect">
              <a:avLst/>
            </a:prstGeom>
            <a:noFill/>
            <a:ln w="9525">
              <a:solidFill>
                <a:srgbClr val="00B0F0"/>
              </a:solidFill>
              <a:miter lim="800000"/>
              <a:headEnd/>
              <a:tailEnd/>
            </a:ln>
          </p:spPr>
        </p:pic>
        <p:sp>
          <p:nvSpPr>
            <p:cNvPr id="4" name="TextBox 3"/>
            <p:cNvSpPr txBox="1"/>
            <p:nvPr/>
          </p:nvSpPr>
          <p:spPr>
            <a:xfrm rot="16200000">
              <a:off x="6164737" y="4573041"/>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25.2.2 </a:t>
            </a:r>
            <a:r>
              <a:rPr lang="en-US" dirty="0"/>
              <a:t>The Pure Effect of Temporal Lag</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EXHIBIT 25-5A </a:t>
            </a:r>
            <a:r>
              <a:rPr lang="en-US" dirty="0"/>
              <a:t>The Pure Effect of Temporal Lag in Periodic Returns</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19</a:t>
            </a:fld>
            <a:endParaRPr lang="en-US" dirty="0"/>
          </a:p>
        </p:txBody>
      </p:sp>
      <p:grpSp>
        <p:nvGrpSpPr>
          <p:cNvPr id="8" name="Group 7"/>
          <p:cNvGrpSpPr/>
          <p:nvPr/>
        </p:nvGrpSpPr>
        <p:grpSpPr>
          <a:xfrm>
            <a:off x="1691640" y="1417320"/>
            <a:ext cx="6022182" cy="4846320"/>
            <a:chOff x="1691640" y="1417320"/>
            <a:chExt cx="6022182" cy="4846320"/>
          </a:xfrm>
        </p:grpSpPr>
        <p:sp>
          <p:nvSpPr>
            <p:cNvPr id="4" name="TextBox 3"/>
            <p:cNvSpPr txBox="1"/>
            <p:nvPr/>
          </p:nvSpPr>
          <p:spPr>
            <a:xfrm rot="16200000">
              <a:off x="6088537" y="4638355"/>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6149" name="Picture 5"/>
            <p:cNvPicPr>
              <a:picLocks noChangeAspect="1" noChangeArrowheads="1"/>
            </p:cNvPicPr>
            <p:nvPr/>
          </p:nvPicPr>
          <p:blipFill>
            <a:blip r:embed="rId2" cstate="print"/>
            <a:srcRect/>
            <a:stretch>
              <a:fillRect/>
            </a:stretch>
          </p:blipFill>
          <p:spPr bwMode="auto">
            <a:xfrm>
              <a:off x="2895604" y="5599584"/>
              <a:ext cx="3326587" cy="505511"/>
            </a:xfrm>
            <a:prstGeom prst="rect">
              <a:avLst/>
            </a:prstGeom>
            <a:noFill/>
            <a:ln w="9525">
              <a:noFill/>
              <a:miter lim="800000"/>
              <a:headEnd/>
              <a:tailEnd/>
            </a:ln>
          </p:spPr>
        </p:pic>
        <p:pic>
          <p:nvPicPr>
            <p:cNvPr id="6150" name="Picture 6"/>
            <p:cNvPicPr>
              <a:picLocks noChangeAspect="1" noChangeArrowheads="1"/>
            </p:cNvPicPr>
            <p:nvPr/>
          </p:nvPicPr>
          <p:blipFill>
            <a:blip r:embed="rId3" cstate="print"/>
            <a:srcRect/>
            <a:stretch>
              <a:fillRect/>
            </a:stretch>
          </p:blipFill>
          <p:spPr bwMode="auto">
            <a:xfrm>
              <a:off x="1865323" y="1443320"/>
              <a:ext cx="5413355" cy="4114800"/>
            </a:xfrm>
            <a:prstGeom prst="rect">
              <a:avLst/>
            </a:prstGeom>
            <a:noFill/>
            <a:ln w="9525">
              <a:noFill/>
              <a:miter lim="800000"/>
              <a:headEnd/>
              <a:tailEnd/>
            </a:ln>
          </p:spPr>
        </p:pic>
        <p:sp>
          <p:nvSpPr>
            <p:cNvPr id="7" name="Rectangle 6"/>
            <p:cNvSpPr/>
            <p:nvPr/>
          </p:nvSpPr>
          <p:spPr>
            <a:xfrm>
              <a:off x="1691640" y="1417320"/>
              <a:ext cx="5760720" cy="484632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CHAPTER OUTLINE</a:t>
            </a:r>
          </a:p>
        </p:txBody>
      </p:sp>
      <p:sp>
        <p:nvSpPr>
          <p:cNvPr id="4" name="Content Placeholder 3"/>
          <p:cNvSpPr>
            <a:spLocks noGrp="1"/>
          </p:cNvSpPr>
          <p:nvPr>
            <p:ph idx="1"/>
          </p:nvPr>
        </p:nvSpPr>
        <p:spPr>
          <a:xfrm>
            <a:off x="457200" y="1219200"/>
            <a:ext cx="8229600" cy="4906963"/>
          </a:xfrm>
        </p:spPr>
        <p:txBody>
          <a:bodyPr>
            <a:noAutofit/>
          </a:bodyPr>
          <a:lstStyle/>
          <a:p>
            <a:pPr marL="688975" indent="-688975">
              <a:buNone/>
            </a:pPr>
            <a:r>
              <a:rPr lang="en-US" sz="2400" b="1" dirty="0">
                <a:solidFill>
                  <a:srgbClr val="1C3F94"/>
                </a:solidFill>
              </a:rPr>
              <a:t>25.1</a:t>
            </a:r>
            <a:r>
              <a:rPr lang="en-US" sz="2400" dirty="0"/>
              <a:t> 	The Basics: Macro-Level Property Valuation</a:t>
            </a:r>
          </a:p>
          <a:p>
            <a:pPr marL="1484313" lvl="1" indent="-795338">
              <a:buNone/>
            </a:pPr>
            <a:r>
              <a:rPr lang="en-US" sz="2000" b="1" dirty="0">
                <a:solidFill>
                  <a:srgbClr val="1C3F94"/>
                </a:solidFill>
              </a:rPr>
              <a:t>25.1.1</a:t>
            </a:r>
            <a:r>
              <a:rPr lang="en-US" sz="2000" dirty="0"/>
              <a:t> 	Transaction Noise and Appraisal Error</a:t>
            </a:r>
          </a:p>
          <a:p>
            <a:pPr marL="1484313" lvl="1" indent="-795338">
              <a:buNone/>
            </a:pPr>
            <a:r>
              <a:rPr lang="en-US" sz="2000" b="1" dirty="0">
                <a:solidFill>
                  <a:srgbClr val="1C3F94"/>
                </a:solidFill>
              </a:rPr>
              <a:t>25.1.2</a:t>
            </a:r>
            <a:r>
              <a:rPr lang="en-US" sz="2000" dirty="0"/>
              <a:t> 	A Simple Example of Temporal Lag Bias</a:t>
            </a:r>
          </a:p>
          <a:p>
            <a:pPr marL="1484313" lvl="1" indent="-795338">
              <a:buNone/>
            </a:pPr>
            <a:r>
              <a:rPr lang="en-US" sz="2000" b="1" dirty="0">
                <a:solidFill>
                  <a:srgbClr val="1C3F94"/>
                </a:solidFill>
              </a:rPr>
              <a:t>25.1.3</a:t>
            </a:r>
            <a:r>
              <a:rPr lang="en-US" sz="2000" dirty="0"/>
              <a:t> 	The Trade-Off between Noise and Lag</a:t>
            </a:r>
          </a:p>
          <a:p>
            <a:pPr marL="1484313" lvl="1" indent="-795338">
              <a:buNone/>
            </a:pPr>
            <a:r>
              <a:rPr lang="en-US" sz="2000" b="1" dirty="0">
                <a:solidFill>
                  <a:srgbClr val="1C3F94"/>
                </a:solidFill>
              </a:rPr>
              <a:t>25.1.4</a:t>
            </a:r>
            <a:r>
              <a:rPr lang="en-US" sz="2000" dirty="0"/>
              <a:t> 	The Difference between Aggregate and Disaggregate Valuation</a:t>
            </a:r>
          </a:p>
          <a:p>
            <a:pPr marL="1484313" lvl="1" indent="-795338">
              <a:buNone/>
            </a:pPr>
            <a:r>
              <a:rPr lang="en-US" sz="2000" b="1" dirty="0">
                <a:solidFill>
                  <a:srgbClr val="1C3F94"/>
                </a:solidFill>
              </a:rPr>
              <a:t>25.1.5</a:t>
            </a:r>
            <a:r>
              <a:rPr lang="en-US" sz="2000" dirty="0"/>
              <a:t> 	Summarizing Macro-Level Valuation Error</a:t>
            </a:r>
          </a:p>
          <a:p>
            <a:pPr marL="688975" indent="-688975">
              <a:buNone/>
            </a:pPr>
            <a:r>
              <a:rPr lang="en-US" sz="2400" b="1" dirty="0">
                <a:solidFill>
                  <a:srgbClr val="1C3F94"/>
                </a:solidFill>
              </a:rPr>
              <a:t>25.2</a:t>
            </a:r>
            <a:r>
              <a:rPr lang="en-US" sz="2400" dirty="0"/>
              <a:t> 	From Value Levels to Returns: The General Nature of Performance Measurement Errors</a:t>
            </a:r>
          </a:p>
          <a:p>
            <a:pPr marL="1484313" lvl="1" indent="-795338">
              <a:buNone/>
            </a:pPr>
            <a:r>
              <a:rPr lang="en-US" sz="2000" b="1" dirty="0">
                <a:solidFill>
                  <a:srgbClr val="1C3F94"/>
                </a:solidFill>
              </a:rPr>
              <a:t>25.2.1</a:t>
            </a:r>
            <a:r>
              <a:rPr lang="en-US" sz="2000" dirty="0"/>
              <a:t> 	The Pure Effect of Random Noise</a:t>
            </a:r>
          </a:p>
          <a:p>
            <a:pPr marL="1484313" lvl="1" indent="-795338">
              <a:buNone/>
            </a:pPr>
            <a:r>
              <a:rPr lang="en-US" sz="2000" b="1" dirty="0">
                <a:solidFill>
                  <a:srgbClr val="1C3F94"/>
                </a:solidFill>
              </a:rPr>
              <a:t>25.2.2</a:t>
            </a:r>
            <a:r>
              <a:rPr lang="en-US" sz="2000" dirty="0"/>
              <a:t> 	The Pure Effect of Temporal Lag</a:t>
            </a:r>
          </a:p>
          <a:p>
            <a:pPr marL="1484313" lvl="1" indent="-795338">
              <a:buNone/>
            </a:pPr>
            <a:r>
              <a:rPr lang="en-US" sz="2000" b="1" dirty="0">
                <a:solidFill>
                  <a:srgbClr val="1C3F94"/>
                </a:solidFill>
              </a:rPr>
              <a:t>25.2.3</a:t>
            </a:r>
            <a:r>
              <a:rPr lang="en-US" sz="2000" dirty="0"/>
              <a:t> 	Putting the Two Effects Together</a:t>
            </a:r>
          </a:p>
          <a:p>
            <a:pPr marL="1484313" lvl="1" indent="-795338">
              <a:buNone/>
            </a:pPr>
            <a:r>
              <a:rPr lang="en-US" sz="2000" b="1" dirty="0">
                <a:solidFill>
                  <a:srgbClr val="1C3F94"/>
                </a:solidFill>
              </a:rPr>
              <a:t>25.2.4</a:t>
            </a:r>
            <a:r>
              <a:rPr lang="en-US" sz="2000" dirty="0"/>
              <a:t> 	What About the Total Return?</a:t>
            </a:r>
          </a:p>
        </p:txBody>
      </p:sp>
      <p:sp>
        <p:nvSpPr>
          <p:cNvPr id="2" name="Slide Number Placeholder 1"/>
          <p:cNvSpPr>
            <a:spLocks noGrp="1"/>
          </p:cNvSpPr>
          <p:nvPr>
            <p:ph type="sldNum" sz="quarter" idx="4"/>
          </p:nvPr>
        </p:nvSpPr>
        <p:spPr/>
        <p:txBody>
          <a:bodyPr/>
          <a:lstStyle/>
          <a:p>
            <a:r>
              <a:rPr lang="en-US"/>
              <a:t>SLIDE </a:t>
            </a:r>
            <a:fld id="{BB82B8BA-AAD4-4AAB-9E1B-D668BEB9A1E6}"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EXHIBIT 25-5B </a:t>
            </a:r>
            <a:r>
              <a:rPr lang="en-US" dirty="0"/>
              <a:t>The Pure Effect of Temporal Lag in Periodic Value Levels</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20</a:t>
            </a:fld>
            <a:endParaRPr lang="en-US" dirty="0"/>
          </a:p>
        </p:txBody>
      </p:sp>
      <p:grpSp>
        <p:nvGrpSpPr>
          <p:cNvPr id="9" name="Group 8"/>
          <p:cNvGrpSpPr/>
          <p:nvPr/>
        </p:nvGrpSpPr>
        <p:grpSpPr>
          <a:xfrm>
            <a:off x="1691640" y="1322295"/>
            <a:ext cx="6022182" cy="4950054"/>
            <a:chOff x="1691640" y="1322295"/>
            <a:chExt cx="6022182" cy="4950054"/>
          </a:xfrm>
        </p:grpSpPr>
        <p:pic>
          <p:nvPicPr>
            <p:cNvPr id="7172" name="Picture 4"/>
            <p:cNvPicPr>
              <a:picLocks noChangeAspect="1" noChangeArrowheads="1"/>
            </p:cNvPicPr>
            <p:nvPr/>
          </p:nvPicPr>
          <p:blipFill>
            <a:blip r:embed="rId2" cstate="print"/>
            <a:srcRect/>
            <a:stretch>
              <a:fillRect/>
            </a:stretch>
          </p:blipFill>
          <p:spPr bwMode="auto">
            <a:xfrm>
              <a:off x="1939158" y="1322295"/>
              <a:ext cx="5265684" cy="4114800"/>
            </a:xfrm>
            <a:prstGeom prst="rect">
              <a:avLst/>
            </a:prstGeom>
            <a:noFill/>
            <a:ln w="9525">
              <a:noFill/>
              <a:miter lim="800000"/>
              <a:headEnd/>
              <a:tailEnd/>
            </a:ln>
          </p:spPr>
        </p:pic>
        <p:pic>
          <p:nvPicPr>
            <p:cNvPr id="7173" name="Picture 5"/>
            <p:cNvPicPr>
              <a:picLocks noChangeAspect="1" noChangeArrowheads="1"/>
            </p:cNvPicPr>
            <p:nvPr/>
          </p:nvPicPr>
          <p:blipFill>
            <a:blip r:embed="rId3" cstate="print"/>
            <a:srcRect/>
            <a:stretch>
              <a:fillRect/>
            </a:stretch>
          </p:blipFill>
          <p:spPr bwMode="auto">
            <a:xfrm>
              <a:off x="2828544" y="5600140"/>
              <a:ext cx="3486912" cy="483413"/>
            </a:xfrm>
            <a:prstGeom prst="rect">
              <a:avLst/>
            </a:prstGeom>
            <a:noFill/>
            <a:ln w="9525">
              <a:noFill/>
              <a:miter lim="800000"/>
              <a:headEnd/>
              <a:tailEnd/>
            </a:ln>
          </p:spPr>
        </p:pic>
        <p:sp>
          <p:nvSpPr>
            <p:cNvPr id="7" name="Rectangle 6"/>
            <p:cNvSpPr/>
            <p:nvPr/>
          </p:nvSpPr>
          <p:spPr>
            <a:xfrm>
              <a:off x="1691640" y="1417320"/>
              <a:ext cx="5760720" cy="484632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6088537" y="4647064"/>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25.2.3 </a:t>
            </a:r>
            <a:r>
              <a:rPr lang="en-US" dirty="0"/>
              <a:t>Putting the Two Effects Together</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fontScale="90000"/>
          </a:bodyPr>
          <a:lstStyle/>
          <a:p>
            <a:r>
              <a:rPr lang="en-US" b="1" dirty="0"/>
              <a:t>EXHIBIT 25-6A </a:t>
            </a:r>
            <a:r>
              <a:rPr lang="en-US" dirty="0"/>
              <a:t>Periodic Appreciation Returns Based on Market Values, Transaction Prices, and Appraised Values (simulated data)</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22</a:t>
            </a:fld>
            <a:endParaRPr lang="en-US" dirty="0"/>
          </a:p>
        </p:txBody>
      </p:sp>
      <p:grpSp>
        <p:nvGrpSpPr>
          <p:cNvPr id="9" name="Group 8"/>
          <p:cNvGrpSpPr/>
          <p:nvPr/>
        </p:nvGrpSpPr>
        <p:grpSpPr>
          <a:xfrm>
            <a:off x="1828800" y="1600201"/>
            <a:ext cx="5732622" cy="4683033"/>
            <a:chOff x="1828800" y="1600201"/>
            <a:chExt cx="5732622" cy="4683033"/>
          </a:xfrm>
        </p:grpSpPr>
        <p:pic>
          <p:nvPicPr>
            <p:cNvPr id="5" name="Picture 2"/>
            <p:cNvPicPr>
              <a:picLocks noChangeAspect="1" noChangeArrowheads="1"/>
            </p:cNvPicPr>
            <p:nvPr/>
          </p:nvPicPr>
          <p:blipFill>
            <a:blip r:embed="rId2" cstate="print"/>
            <a:srcRect/>
            <a:stretch>
              <a:fillRect/>
            </a:stretch>
          </p:blipFill>
          <p:spPr bwMode="auto">
            <a:xfrm>
              <a:off x="2157794" y="1600201"/>
              <a:ext cx="4828413" cy="359054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746248" y="5181600"/>
              <a:ext cx="4111752" cy="1027938"/>
            </a:xfrm>
            <a:prstGeom prst="rect">
              <a:avLst/>
            </a:prstGeom>
            <a:noFill/>
            <a:ln w="9525">
              <a:noFill/>
              <a:miter lim="800000"/>
              <a:headEnd/>
              <a:tailEnd/>
            </a:ln>
          </p:spPr>
        </p:pic>
        <p:grpSp>
          <p:nvGrpSpPr>
            <p:cNvPr id="8" name="Group 7"/>
            <p:cNvGrpSpPr/>
            <p:nvPr/>
          </p:nvGrpSpPr>
          <p:grpSpPr>
            <a:xfrm>
              <a:off x="1828800" y="1676400"/>
              <a:ext cx="5732622" cy="4606834"/>
              <a:chOff x="1828800" y="1676400"/>
              <a:chExt cx="5732622" cy="4606834"/>
            </a:xfrm>
          </p:grpSpPr>
          <p:sp>
            <p:nvSpPr>
              <p:cNvPr id="4" name="TextBox 3"/>
              <p:cNvSpPr txBox="1"/>
              <p:nvPr/>
            </p:nvSpPr>
            <p:spPr>
              <a:xfrm rot="16200000">
                <a:off x="5936137" y="4657949"/>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828800" y="1676400"/>
                <a:ext cx="5486400" cy="4572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a:bodyPr>
          <a:lstStyle/>
          <a:p>
            <a:r>
              <a:rPr lang="en-US" b="1" dirty="0"/>
              <a:t>EXHIBIT 25-6B </a:t>
            </a:r>
            <a:r>
              <a:rPr lang="en-US" dirty="0"/>
              <a:t>Market Values, Transaction Prices, and Appraised Values (simulated data)</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23</a:t>
            </a:fld>
            <a:endParaRPr lang="en-US" dirty="0"/>
          </a:p>
        </p:txBody>
      </p:sp>
      <p:grpSp>
        <p:nvGrpSpPr>
          <p:cNvPr id="10" name="Group 9"/>
          <p:cNvGrpSpPr/>
          <p:nvPr/>
        </p:nvGrpSpPr>
        <p:grpSpPr>
          <a:xfrm>
            <a:off x="1828800" y="1371600"/>
            <a:ext cx="5732622" cy="4900748"/>
            <a:chOff x="1828800" y="1371600"/>
            <a:chExt cx="5732622" cy="4900748"/>
          </a:xfrm>
        </p:grpSpPr>
        <p:pic>
          <p:nvPicPr>
            <p:cNvPr id="5" name="Picture 2"/>
            <p:cNvPicPr>
              <a:picLocks noChangeAspect="1" noChangeArrowheads="1"/>
            </p:cNvPicPr>
            <p:nvPr/>
          </p:nvPicPr>
          <p:blipFill>
            <a:blip r:embed="rId2" cstate="print"/>
            <a:srcRect/>
            <a:stretch>
              <a:fillRect/>
            </a:stretch>
          </p:blipFill>
          <p:spPr bwMode="auto">
            <a:xfrm>
              <a:off x="2190369" y="1381125"/>
              <a:ext cx="4763262" cy="3757041"/>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737283" y="5181600"/>
              <a:ext cx="4111752" cy="1027938"/>
            </a:xfrm>
            <a:prstGeom prst="rect">
              <a:avLst/>
            </a:prstGeom>
            <a:noFill/>
            <a:ln w="9525">
              <a:noFill/>
              <a:miter lim="800000"/>
              <a:headEnd/>
              <a:tailEnd/>
            </a:ln>
          </p:spPr>
        </p:pic>
        <p:grpSp>
          <p:nvGrpSpPr>
            <p:cNvPr id="7" name="Group 6"/>
            <p:cNvGrpSpPr/>
            <p:nvPr/>
          </p:nvGrpSpPr>
          <p:grpSpPr>
            <a:xfrm>
              <a:off x="1828800" y="1371600"/>
              <a:ext cx="5732622" cy="4900748"/>
              <a:chOff x="1828800" y="1676400"/>
              <a:chExt cx="5732622" cy="4594452"/>
            </a:xfrm>
          </p:grpSpPr>
          <p:sp>
            <p:nvSpPr>
              <p:cNvPr id="8" name="TextBox 7"/>
              <p:cNvSpPr txBox="1"/>
              <p:nvPr/>
            </p:nvSpPr>
            <p:spPr>
              <a:xfrm rot="16200000">
                <a:off x="6030023" y="4739453"/>
                <a:ext cx="2816577"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1828800" y="1676400"/>
                <a:ext cx="5486400" cy="4572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25.2.4 </a:t>
            </a:r>
            <a:r>
              <a:rPr lang="en-US" dirty="0"/>
              <a:t>What About the Total Return?</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25.3 </a:t>
            </a:r>
            <a:r>
              <a:rPr lang="en-US" dirty="0"/>
              <a:t>What Is Truth? Lags and the Time Line of Price</a:t>
            </a:r>
            <a:br>
              <a:rPr lang="en-US" dirty="0"/>
            </a:br>
            <a:r>
              <a:rPr lang="en-US" dirty="0"/>
              <a:t>Discovery in Real Estate</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25.3.1 </a:t>
            </a:r>
            <a:r>
              <a:rPr lang="en-US" dirty="0"/>
              <a:t>Multistep Real Estate Time Line of Information Incorporation into Observable Value</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EXHIBIT 25-7 </a:t>
            </a:r>
            <a:r>
              <a:rPr lang="en-US" dirty="0"/>
              <a:t>News-Response Time Line for Various Stylized Real Estate Indices</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27</a:t>
            </a:fld>
            <a:endParaRPr lang="en-US" dirty="0"/>
          </a:p>
        </p:txBody>
      </p:sp>
      <p:grpSp>
        <p:nvGrpSpPr>
          <p:cNvPr id="8" name="Group 7"/>
          <p:cNvGrpSpPr/>
          <p:nvPr/>
        </p:nvGrpSpPr>
        <p:grpSpPr>
          <a:xfrm>
            <a:off x="228600" y="1590771"/>
            <a:ext cx="8915401" cy="4114800"/>
            <a:chOff x="228600" y="1600200"/>
            <a:chExt cx="8915401" cy="4114800"/>
          </a:xfrm>
        </p:grpSpPr>
        <p:sp>
          <p:nvSpPr>
            <p:cNvPr id="4" name="TextBox 3"/>
            <p:cNvSpPr txBox="1"/>
            <p:nvPr/>
          </p:nvSpPr>
          <p:spPr>
            <a:xfrm rot="16200000">
              <a:off x="7518716" y="4089715"/>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cstate="print"/>
            <a:srcRect l="5783"/>
            <a:stretch>
              <a:fillRect/>
            </a:stretch>
          </p:blipFill>
          <p:spPr bwMode="auto">
            <a:xfrm>
              <a:off x="282694" y="1653921"/>
              <a:ext cx="5660906" cy="406107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5465826" y="1723217"/>
              <a:ext cx="3373374" cy="1136523"/>
            </a:xfrm>
            <a:prstGeom prst="rect">
              <a:avLst/>
            </a:prstGeom>
            <a:noFill/>
            <a:ln w="9525">
              <a:solidFill>
                <a:srgbClr val="1C3F94"/>
              </a:solidFill>
              <a:miter lim="800000"/>
              <a:headEnd/>
              <a:tailEnd/>
            </a:ln>
            <a:effectLst>
              <a:outerShdw blurRad="50800" dist="38100" dir="8100000" algn="tr" rotWithShape="0">
                <a:prstClr val="black">
                  <a:alpha val="40000"/>
                </a:prstClr>
              </a:outerShdw>
            </a:effectLst>
          </p:spPr>
        </p:pic>
        <p:sp>
          <p:nvSpPr>
            <p:cNvPr id="7" name="Rectangle 6"/>
            <p:cNvSpPr/>
            <p:nvPr/>
          </p:nvSpPr>
          <p:spPr>
            <a:xfrm>
              <a:off x="228600" y="1600200"/>
              <a:ext cx="8686800" cy="411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b="1" dirty="0"/>
              <a:t>EXHIBIT 25-8 </a:t>
            </a:r>
            <a:r>
              <a:rPr lang="en-US" dirty="0"/>
              <a:t>Four Definitions and Measures of U.S. Commercial Property Values, 2000–2011</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28</a:t>
            </a:fld>
            <a:endParaRPr lang="en-US" dirty="0"/>
          </a:p>
        </p:txBody>
      </p:sp>
      <p:grpSp>
        <p:nvGrpSpPr>
          <p:cNvPr id="6" name="Group 5"/>
          <p:cNvGrpSpPr/>
          <p:nvPr/>
        </p:nvGrpSpPr>
        <p:grpSpPr>
          <a:xfrm>
            <a:off x="1690182" y="1524000"/>
            <a:ext cx="6539418" cy="4876800"/>
            <a:chOff x="1690182" y="1524000"/>
            <a:chExt cx="6539418" cy="4876800"/>
          </a:xfrm>
        </p:grpSpPr>
        <p:sp>
          <p:nvSpPr>
            <p:cNvPr id="4" name="Rectangle 3"/>
            <p:cNvSpPr/>
            <p:nvPr/>
          </p:nvSpPr>
          <p:spPr>
            <a:xfrm>
              <a:off x="1690182" y="6093023"/>
              <a:ext cx="6539418" cy="307777"/>
            </a:xfrm>
            <a:prstGeom prst="rect">
              <a:avLst/>
            </a:prstGeom>
          </p:spPr>
          <p:txBody>
            <a:bodyPr wrap="square">
              <a:spAutoFit/>
            </a:bodyPr>
            <a:lstStyle/>
            <a:p>
              <a:r>
                <a:rPr lang="en-US" sz="1400" dirty="0"/>
                <a:t>Source: Author’s compilations from FTSE, </a:t>
              </a:r>
              <a:r>
                <a:rPr lang="en-US" sz="1400" dirty="0" err="1"/>
                <a:t>NCREIF</a:t>
              </a:r>
              <a:r>
                <a:rPr lang="en-US" sz="1400" dirty="0"/>
                <a:t> and the MIT Center for Real Estate.</a:t>
              </a:r>
            </a:p>
          </p:txBody>
        </p:sp>
        <p:pic>
          <p:nvPicPr>
            <p:cNvPr id="9218" name="Picture 2"/>
            <p:cNvPicPr>
              <a:picLocks noChangeAspect="1" noChangeArrowheads="1"/>
            </p:cNvPicPr>
            <p:nvPr/>
          </p:nvPicPr>
          <p:blipFill>
            <a:blip r:embed="rId2" cstate="print"/>
            <a:srcRect/>
            <a:stretch>
              <a:fillRect/>
            </a:stretch>
          </p:blipFill>
          <p:spPr bwMode="auto">
            <a:xfrm>
              <a:off x="1690182" y="1524000"/>
              <a:ext cx="5763636" cy="4572000"/>
            </a:xfrm>
            <a:prstGeom prst="rect">
              <a:avLst/>
            </a:prstGeom>
            <a:noFill/>
            <a:ln w="9525">
              <a:noFill/>
              <a:miter lim="800000"/>
              <a:headEnd/>
              <a:tailEnd/>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25.4</a:t>
            </a:r>
            <a:r>
              <a:rPr lang="en-US" dirty="0"/>
              <a:t> Innovations in Commercial Property Returns Indices</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CHAPTER OUTLINE </a:t>
            </a:r>
            <a:r>
              <a:rPr lang="en-US" sz="2400" i="1" dirty="0">
                <a:solidFill>
                  <a:srgbClr val="00B0F0"/>
                </a:solidFill>
              </a:rPr>
              <a:t>(continued)</a:t>
            </a:r>
          </a:p>
        </p:txBody>
      </p:sp>
      <p:sp>
        <p:nvSpPr>
          <p:cNvPr id="4" name="Content Placeholder 3"/>
          <p:cNvSpPr>
            <a:spLocks noGrp="1"/>
          </p:cNvSpPr>
          <p:nvPr>
            <p:ph idx="1"/>
          </p:nvPr>
        </p:nvSpPr>
        <p:spPr>
          <a:xfrm>
            <a:off x="457200" y="1295400"/>
            <a:ext cx="8229600" cy="4830763"/>
          </a:xfrm>
        </p:spPr>
        <p:txBody>
          <a:bodyPr>
            <a:noAutofit/>
          </a:bodyPr>
          <a:lstStyle/>
          <a:p>
            <a:pPr marL="688975" indent="-688975">
              <a:buNone/>
            </a:pPr>
            <a:r>
              <a:rPr lang="en-US" sz="2400" b="1" dirty="0">
                <a:solidFill>
                  <a:srgbClr val="1C3F94"/>
                </a:solidFill>
              </a:rPr>
              <a:t>25.3</a:t>
            </a:r>
            <a:r>
              <a:rPr lang="en-US" sz="2400" dirty="0"/>
              <a:t> 	What Is Truth? Lags and the Time Line of Price Discovery in Real Estate</a:t>
            </a:r>
          </a:p>
          <a:p>
            <a:pPr marL="1484313" lvl="1" indent="-795338">
              <a:buNone/>
            </a:pPr>
            <a:r>
              <a:rPr lang="en-US" sz="2000" b="1" dirty="0">
                <a:solidFill>
                  <a:srgbClr val="1C3F94"/>
                </a:solidFill>
              </a:rPr>
              <a:t>25.3.1</a:t>
            </a:r>
            <a:r>
              <a:rPr lang="en-US" sz="2000" dirty="0"/>
              <a:t> 	Multistep Real Estate Time Line of Information Incorporation into Observable Value</a:t>
            </a:r>
          </a:p>
          <a:p>
            <a:pPr marL="688975" indent="-688975">
              <a:buNone/>
            </a:pPr>
            <a:r>
              <a:rPr lang="en-US" sz="2400" b="1" dirty="0">
                <a:solidFill>
                  <a:srgbClr val="1C3F94"/>
                </a:solidFill>
              </a:rPr>
              <a:t>25.4</a:t>
            </a:r>
            <a:r>
              <a:rPr lang="en-US" sz="2400" dirty="0"/>
              <a:t> 	Innovations in Commercial Property Returns Indices</a:t>
            </a:r>
          </a:p>
          <a:p>
            <a:pPr marL="1484313" lvl="1" indent="-795338">
              <a:buNone/>
            </a:pPr>
            <a:r>
              <a:rPr lang="en-US" sz="2000" b="1" dirty="0">
                <a:solidFill>
                  <a:srgbClr val="1C3F94"/>
                </a:solidFill>
              </a:rPr>
              <a:t>25.4.1</a:t>
            </a:r>
            <a:r>
              <a:rPr lang="en-US" sz="2000" dirty="0"/>
              <a:t> 	Overview of Types of Indices</a:t>
            </a:r>
          </a:p>
          <a:p>
            <a:pPr marL="1484313" lvl="1" indent="-795338">
              <a:buNone/>
            </a:pPr>
            <a:r>
              <a:rPr lang="en-US" sz="2000" b="1" dirty="0">
                <a:solidFill>
                  <a:srgbClr val="1C3F94"/>
                </a:solidFill>
              </a:rPr>
              <a:t>25.4.2</a:t>
            </a:r>
            <a:r>
              <a:rPr lang="en-US" sz="2000" dirty="0"/>
              <a:t> 	Repeat-Sales Indices of Commercial Property Price Performance</a:t>
            </a:r>
          </a:p>
          <a:p>
            <a:pPr marL="688975" indent="-688975">
              <a:buNone/>
            </a:pPr>
            <a:r>
              <a:rPr lang="en-US" sz="2400" b="1" dirty="0">
                <a:solidFill>
                  <a:srgbClr val="1C3F94"/>
                </a:solidFill>
              </a:rPr>
              <a:t>25.5</a:t>
            </a:r>
            <a:r>
              <a:rPr lang="en-US" sz="2400" dirty="0"/>
              <a:t> 	Chapter Summary</a:t>
            </a:r>
          </a:p>
        </p:txBody>
      </p:sp>
      <p:sp>
        <p:nvSpPr>
          <p:cNvPr id="2" name="Slide Number Placeholder 1"/>
          <p:cNvSpPr>
            <a:spLocks noGrp="1"/>
          </p:cNvSpPr>
          <p:nvPr>
            <p:ph type="sldNum" sz="quarter" idx="4"/>
          </p:nvPr>
        </p:nvSpPr>
        <p:spPr/>
        <p:txBody>
          <a:bodyPr/>
          <a:lstStyle/>
          <a:p>
            <a:r>
              <a:rPr lang="en-US"/>
              <a:t>SLIDE </a:t>
            </a:r>
            <a:fld id="{BB82B8BA-AAD4-4AAB-9E1B-D668BEB9A1E6}"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25.4.1 </a:t>
            </a:r>
            <a:r>
              <a:rPr lang="en-US" dirty="0"/>
              <a:t>Overview of Types of Indices</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25.4.2 </a:t>
            </a:r>
            <a:r>
              <a:rPr lang="en-US" dirty="0"/>
              <a:t>Repeat-Sales Indices of Commercial Property Price Performance</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EXHIBIT 25-9 </a:t>
            </a:r>
            <a:r>
              <a:rPr lang="en-US" dirty="0" err="1"/>
              <a:t>CoStar</a:t>
            </a:r>
            <a:r>
              <a:rPr lang="en-US" dirty="0"/>
              <a:t> </a:t>
            </a:r>
            <a:r>
              <a:rPr lang="en-US" dirty="0" err="1"/>
              <a:t>CCRSI</a:t>
            </a:r>
            <a:r>
              <a:rPr lang="en-US" dirty="0"/>
              <a:t>, Investment vs. General Commercial Properties: Same-property (repeat-sales) Prices, 2000–2011</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32</a:t>
            </a:fld>
            <a:endParaRPr lang="en-US" dirty="0"/>
          </a:p>
        </p:txBody>
      </p:sp>
      <p:grpSp>
        <p:nvGrpSpPr>
          <p:cNvPr id="7" name="Group 6"/>
          <p:cNvGrpSpPr/>
          <p:nvPr/>
        </p:nvGrpSpPr>
        <p:grpSpPr>
          <a:xfrm>
            <a:off x="1242393" y="1600200"/>
            <a:ext cx="6655512" cy="4651177"/>
            <a:chOff x="1242393" y="1600200"/>
            <a:chExt cx="6655512" cy="4651177"/>
          </a:xfrm>
        </p:grpSpPr>
        <p:sp>
          <p:nvSpPr>
            <p:cNvPr id="4" name="Rectangle 3"/>
            <p:cNvSpPr/>
            <p:nvPr/>
          </p:nvSpPr>
          <p:spPr>
            <a:xfrm>
              <a:off x="1242393" y="5943600"/>
              <a:ext cx="6019800" cy="307777"/>
            </a:xfrm>
            <a:prstGeom prst="rect">
              <a:avLst/>
            </a:prstGeom>
          </p:spPr>
          <p:txBody>
            <a:bodyPr wrap="square">
              <a:spAutoFit/>
            </a:bodyPr>
            <a:lstStyle/>
            <a:p>
              <a:r>
                <a:rPr lang="en-US" sz="1400" dirty="0"/>
                <a:t>Source: </a:t>
              </a:r>
              <a:r>
                <a:rPr lang="en-US" sz="1400" dirty="0" err="1"/>
                <a:t>CoStar</a:t>
              </a:r>
              <a:r>
                <a:rPr lang="en-US" sz="1400" dirty="0"/>
                <a:t> Group Inc. Index values as of June 2012.</a:t>
              </a:r>
            </a:p>
          </p:txBody>
        </p:sp>
        <p:pic>
          <p:nvPicPr>
            <p:cNvPr id="10242" name="Picture 2"/>
            <p:cNvPicPr>
              <a:picLocks noChangeAspect="1" noChangeArrowheads="1"/>
            </p:cNvPicPr>
            <p:nvPr/>
          </p:nvPicPr>
          <p:blipFill>
            <a:blip r:embed="rId2" cstate="print"/>
            <a:srcRect/>
            <a:stretch>
              <a:fillRect/>
            </a:stretch>
          </p:blipFill>
          <p:spPr bwMode="auto">
            <a:xfrm>
              <a:off x="1242393" y="1600200"/>
              <a:ext cx="6655512" cy="4343400"/>
            </a:xfrm>
            <a:prstGeom prst="rect">
              <a:avLst/>
            </a:prstGeom>
            <a:noFill/>
            <a:ln w="9525">
              <a:noFill/>
              <a:miter lim="800000"/>
              <a:headEnd/>
              <a:tailEnd/>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25-10 </a:t>
            </a:r>
            <a:r>
              <a:rPr lang="en-US" dirty="0"/>
              <a:t>Moody’s/RCA </a:t>
            </a:r>
            <a:r>
              <a:rPr lang="en-US" dirty="0" err="1"/>
              <a:t>CPPI</a:t>
            </a:r>
            <a:r>
              <a:rPr lang="en-US" dirty="0"/>
              <a:t>, Major and Non-Major Markets Composite Indices</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33</a:t>
            </a:fld>
            <a:endParaRPr lang="en-US" dirty="0"/>
          </a:p>
        </p:txBody>
      </p:sp>
      <p:grpSp>
        <p:nvGrpSpPr>
          <p:cNvPr id="6" name="Group 5"/>
          <p:cNvGrpSpPr/>
          <p:nvPr/>
        </p:nvGrpSpPr>
        <p:grpSpPr>
          <a:xfrm>
            <a:off x="1066800" y="1447800"/>
            <a:ext cx="7020933" cy="4861847"/>
            <a:chOff x="1275512" y="1447800"/>
            <a:chExt cx="7020933" cy="4861847"/>
          </a:xfrm>
        </p:grpSpPr>
        <p:sp>
          <p:nvSpPr>
            <p:cNvPr id="4" name="Rectangle 3"/>
            <p:cNvSpPr/>
            <p:nvPr/>
          </p:nvSpPr>
          <p:spPr>
            <a:xfrm>
              <a:off x="1295400" y="6001870"/>
              <a:ext cx="5257800" cy="307777"/>
            </a:xfrm>
            <a:prstGeom prst="rect">
              <a:avLst/>
            </a:prstGeom>
          </p:spPr>
          <p:txBody>
            <a:bodyPr wrap="square">
              <a:spAutoFit/>
            </a:bodyPr>
            <a:lstStyle/>
            <a:p>
              <a:r>
                <a:rPr lang="en-US" sz="1400" dirty="0"/>
                <a:t>Source: Real Capital Analytics. Index histories as of June 2012.</a:t>
              </a:r>
            </a:p>
          </p:txBody>
        </p:sp>
        <p:pic>
          <p:nvPicPr>
            <p:cNvPr id="11266" name="Picture 2"/>
            <p:cNvPicPr>
              <a:picLocks noChangeAspect="1" noChangeArrowheads="1"/>
            </p:cNvPicPr>
            <p:nvPr/>
          </p:nvPicPr>
          <p:blipFill>
            <a:blip r:embed="rId2" cstate="print"/>
            <a:srcRect/>
            <a:stretch>
              <a:fillRect/>
            </a:stretch>
          </p:blipFill>
          <p:spPr bwMode="auto">
            <a:xfrm>
              <a:off x="1275512" y="1447800"/>
              <a:ext cx="7020933" cy="4572000"/>
            </a:xfrm>
            <a:prstGeom prst="rect">
              <a:avLst/>
            </a:prstGeom>
            <a:noFill/>
            <a:ln w="9525">
              <a:noFill/>
              <a:miter lim="800000"/>
              <a:headEnd/>
              <a:tailEnd/>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25-11 </a:t>
            </a:r>
            <a:r>
              <a:rPr lang="en-US" dirty="0"/>
              <a:t>Moody’s/RCA </a:t>
            </a:r>
            <a:r>
              <a:rPr lang="en-US" dirty="0" err="1"/>
              <a:t>CPPI</a:t>
            </a:r>
            <a:r>
              <a:rPr lang="en-US" dirty="0"/>
              <a:t> Building-Block Indices (Panel A)</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34</a:t>
            </a:fld>
            <a:endParaRPr lang="en-US" dirty="0"/>
          </a:p>
        </p:txBody>
      </p:sp>
      <p:grpSp>
        <p:nvGrpSpPr>
          <p:cNvPr id="9" name="Group 8"/>
          <p:cNvGrpSpPr/>
          <p:nvPr/>
        </p:nvGrpSpPr>
        <p:grpSpPr>
          <a:xfrm>
            <a:off x="990600" y="1384485"/>
            <a:ext cx="7568052" cy="4916197"/>
            <a:chOff x="990600" y="1384485"/>
            <a:chExt cx="7568052" cy="4916197"/>
          </a:xfrm>
        </p:grpSpPr>
        <p:pic>
          <p:nvPicPr>
            <p:cNvPr id="12290" name="Picture 2"/>
            <p:cNvPicPr>
              <a:picLocks noChangeAspect="1" noChangeArrowheads="1"/>
            </p:cNvPicPr>
            <p:nvPr/>
          </p:nvPicPr>
          <p:blipFill>
            <a:blip r:embed="rId2" cstate="print"/>
            <a:srcRect/>
            <a:stretch>
              <a:fillRect/>
            </a:stretch>
          </p:blipFill>
          <p:spPr bwMode="auto">
            <a:xfrm>
              <a:off x="1044386" y="1384485"/>
              <a:ext cx="7514266" cy="4572000"/>
            </a:xfrm>
            <a:prstGeom prst="rect">
              <a:avLst/>
            </a:prstGeom>
            <a:noFill/>
            <a:ln w="9525">
              <a:solidFill>
                <a:srgbClr val="00B0F0"/>
              </a:solidFill>
              <a:miter lim="800000"/>
              <a:headEnd/>
              <a:tailEnd/>
            </a:ln>
          </p:spPr>
        </p:pic>
        <p:sp>
          <p:nvSpPr>
            <p:cNvPr id="8" name="Rectangle 7"/>
            <p:cNvSpPr/>
            <p:nvPr/>
          </p:nvSpPr>
          <p:spPr>
            <a:xfrm>
              <a:off x="990600" y="5992905"/>
              <a:ext cx="5486400" cy="307777"/>
            </a:xfrm>
            <a:prstGeom prst="rect">
              <a:avLst/>
            </a:prstGeom>
          </p:spPr>
          <p:txBody>
            <a:bodyPr wrap="square">
              <a:spAutoFit/>
            </a:bodyPr>
            <a:lstStyle/>
            <a:p>
              <a:r>
                <a:rPr lang="en-US" sz="1400" dirty="0"/>
                <a:t>Source: Real Capital Analytics, Inc. (Index histories as of June 2012.)</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25-11 </a:t>
            </a:r>
            <a:r>
              <a:rPr lang="en-US" dirty="0"/>
              <a:t>Moody’s/RCA </a:t>
            </a:r>
            <a:r>
              <a:rPr lang="en-US" dirty="0" err="1"/>
              <a:t>CPPI</a:t>
            </a:r>
            <a:r>
              <a:rPr lang="en-US" dirty="0"/>
              <a:t> Building-Block Indices (Panel B)</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35</a:t>
            </a:fld>
            <a:endParaRPr lang="en-US" dirty="0"/>
          </a:p>
        </p:txBody>
      </p:sp>
      <p:grpSp>
        <p:nvGrpSpPr>
          <p:cNvPr id="7" name="Group 6"/>
          <p:cNvGrpSpPr/>
          <p:nvPr/>
        </p:nvGrpSpPr>
        <p:grpSpPr>
          <a:xfrm>
            <a:off x="990600" y="1410820"/>
            <a:ext cx="7561065" cy="4889862"/>
            <a:chOff x="990600" y="1410820"/>
            <a:chExt cx="7561065" cy="4889862"/>
          </a:xfrm>
        </p:grpSpPr>
        <p:sp>
          <p:nvSpPr>
            <p:cNvPr id="4" name="Rectangle 3"/>
            <p:cNvSpPr/>
            <p:nvPr/>
          </p:nvSpPr>
          <p:spPr>
            <a:xfrm>
              <a:off x="990600" y="5992905"/>
              <a:ext cx="5486400" cy="307777"/>
            </a:xfrm>
            <a:prstGeom prst="rect">
              <a:avLst/>
            </a:prstGeom>
          </p:spPr>
          <p:txBody>
            <a:bodyPr wrap="square">
              <a:spAutoFit/>
            </a:bodyPr>
            <a:lstStyle/>
            <a:p>
              <a:r>
                <a:rPr lang="en-US" sz="1400" dirty="0"/>
                <a:t>Source: Real Capital Analytics, Inc. (Index histories as of June 2012.)</a:t>
              </a:r>
            </a:p>
          </p:txBody>
        </p:sp>
        <p:pic>
          <p:nvPicPr>
            <p:cNvPr id="12291" name="Picture 3"/>
            <p:cNvPicPr>
              <a:picLocks noChangeAspect="1" noChangeArrowheads="1"/>
            </p:cNvPicPr>
            <p:nvPr/>
          </p:nvPicPr>
          <p:blipFill>
            <a:blip r:embed="rId2" cstate="print"/>
            <a:srcRect/>
            <a:stretch>
              <a:fillRect/>
            </a:stretch>
          </p:blipFill>
          <p:spPr bwMode="auto">
            <a:xfrm>
              <a:off x="1026460" y="1410820"/>
              <a:ext cx="7525205" cy="4572000"/>
            </a:xfrm>
            <a:prstGeom prst="rect">
              <a:avLst/>
            </a:prstGeom>
            <a:noFill/>
            <a:ln w="9525">
              <a:solidFill>
                <a:srgbClr val="00B0F0"/>
              </a:solidFill>
              <a:miter lim="800000"/>
              <a:headEnd/>
              <a:tailEnd/>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25.5 </a:t>
            </a:r>
            <a:r>
              <a:rPr lang="en-US" dirty="0"/>
              <a:t>Chapter Summary</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KEY TERMS</a:t>
            </a:r>
          </a:p>
        </p:txBody>
      </p:sp>
      <p:sp>
        <p:nvSpPr>
          <p:cNvPr id="5" name="Content Placeholder 4"/>
          <p:cNvSpPr>
            <a:spLocks noGrp="1"/>
          </p:cNvSpPr>
          <p:nvPr>
            <p:ph idx="1"/>
          </p:nvPr>
        </p:nvSpPr>
        <p:spPr/>
        <p:txBody>
          <a:bodyPr numCol="2">
            <a:normAutofit fontScale="77500" lnSpcReduction="20000"/>
          </a:bodyPr>
          <a:lstStyle/>
          <a:p>
            <a:r>
              <a:rPr lang="en-US" dirty="0" err="1"/>
              <a:t>NCREIF</a:t>
            </a:r>
            <a:r>
              <a:rPr lang="en-US" dirty="0"/>
              <a:t> Property Index (</a:t>
            </a:r>
            <a:r>
              <a:rPr lang="en-US" dirty="0" err="1"/>
              <a:t>NPI</a:t>
            </a:r>
            <a:r>
              <a:rPr lang="en-US" dirty="0"/>
              <a:t>)</a:t>
            </a:r>
          </a:p>
          <a:p>
            <a:r>
              <a:rPr lang="en-US" dirty="0"/>
              <a:t>error</a:t>
            </a:r>
          </a:p>
          <a:p>
            <a:r>
              <a:rPr lang="en-US" dirty="0"/>
              <a:t>random noise</a:t>
            </a:r>
          </a:p>
          <a:p>
            <a:r>
              <a:rPr lang="en-US" dirty="0"/>
              <a:t>Square Root of </a:t>
            </a:r>
            <a:r>
              <a:rPr lang="en-US" i="1" dirty="0"/>
              <a:t>n</a:t>
            </a:r>
            <a:r>
              <a:rPr lang="en-US" dirty="0"/>
              <a:t> Rule</a:t>
            </a:r>
          </a:p>
          <a:p>
            <a:r>
              <a:rPr lang="en-US" dirty="0"/>
              <a:t>temporal lag</a:t>
            </a:r>
          </a:p>
          <a:p>
            <a:r>
              <a:rPr lang="en-US" dirty="0"/>
              <a:t>volatility effects (of return errors)</a:t>
            </a:r>
          </a:p>
          <a:p>
            <a:r>
              <a:rPr lang="en-US" dirty="0"/>
              <a:t>covariance effects</a:t>
            </a:r>
          </a:p>
          <a:p>
            <a:r>
              <a:rPr lang="en-US" dirty="0"/>
              <a:t>moving average</a:t>
            </a:r>
          </a:p>
          <a:p>
            <a:r>
              <a:rPr lang="en-US" dirty="0"/>
              <a:t>smoothing (or appraisal smoothing)</a:t>
            </a:r>
          </a:p>
          <a:p>
            <a:r>
              <a:rPr lang="en-US" dirty="0"/>
              <a:t>beta effects</a:t>
            </a:r>
          </a:p>
          <a:p>
            <a:r>
              <a:rPr lang="en-US" dirty="0"/>
              <a:t>cross-correlation effects</a:t>
            </a:r>
          </a:p>
          <a:p>
            <a:r>
              <a:rPr lang="en-US" dirty="0"/>
              <a:t>autocorrelation effects</a:t>
            </a:r>
          </a:p>
          <a:p>
            <a:r>
              <a:rPr lang="en-US" dirty="0"/>
              <a:t>price discovery</a:t>
            </a:r>
          </a:p>
          <a:p>
            <a:r>
              <a:rPr lang="en-US" dirty="0"/>
              <a:t>Index 1 (REIT-based returns)</a:t>
            </a:r>
          </a:p>
          <a:p>
            <a:r>
              <a:rPr lang="en-US" dirty="0"/>
              <a:t>Index 2 (constant-liquidity private market returns)</a:t>
            </a:r>
          </a:p>
          <a:p>
            <a:r>
              <a:rPr lang="en-US" dirty="0"/>
              <a:t>Index 3 (observable contemporaneous transaction price returns)</a:t>
            </a:r>
          </a:p>
          <a:p>
            <a:r>
              <a:rPr lang="en-US" dirty="0"/>
              <a:t>Index 4 (contemporaneous appraisal-based returns)</a:t>
            </a:r>
          </a:p>
          <a:p>
            <a:r>
              <a:rPr lang="en-US" dirty="0"/>
              <a:t>Index 5 (staggered appraisal-based index returns)</a:t>
            </a:r>
          </a:p>
          <a:p>
            <a:r>
              <a:rPr lang="en-US" dirty="0"/>
              <a:t>noise-versus-lag trade-off</a:t>
            </a:r>
          </a:p>
          <a:p>
            <a:r>
              <a:rPr lang="en-US" dirty="0"/>
              <a:t>repeat-sales price index</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37</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pPr>
              <a:buNone/>
            </a:pPr>
            <a:r>
              <a:rPr lang="en-US" dirty="0"/>
              <a:t>After reading this chapter, you should understand:</a:t>
            </a:r>
          </a:p>
          <a:p>
            <a:r>
              <a:rPr lang="en-US" dirty="0"/>
              <a:t>The major types of errors that tend to be present in empirical real estate periodic return data.</a:t>
            </a:r>
          </a:p>
          <a:p>
            <a:r>
              <a:rPr lang="en-US" dirty="0"/>
              <a:t>The characteristic signs of such errors and the effects such errors have on analysis relevant to macro-level investment decision making.</a:t>
            </a:r>
          </a:p>
          <a:p>
            <a:r>
              <a:rPr lang="en-US" dirty="0"/>
              <a:t>The different ways in which it is conceptually possible to define real estate values and returns, the temporal relationship among these different definitions, and the relevance of different definitions for various types of practical decision problems.</a:t>
            </a:r>
          </a:p>
          <a:p>
            <a:r>
              <a:rPr lang="en-US" dirty="0"/>
              <a:t>The new price and return indexing innovations for tracking commercial property, including “repeat-sales” indices based directly on investors’ actual experiences in the private property market.</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25.1 </a:t>
            </a:r>
            <a:r>
              <a:rPr lang="en-US" dirty="0"/>
              <a:t>The Basics: Macro-Level Property Valuation</a:t>
            </a:r>
          </a:p>
        </p:txBody>
      </p:sp>
      <p:sp>
        <p:nvSpPr>
          <p:cNvPr id="13" name="Content Placeholder 1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25.1.1</a:t>
            </a:r>
            <a:r>
              <a:rPr lang="en-US" dirty="0"/>
              <a:t> Transaction Noise and Appraisal Error</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EXHIBIT 25-1 </a:t>
            </a:r>
            <a:r>
              <a:rPr lang="en-US" dirty="0"/>
              <a:t>Buyer and Seller Populations, Reservation Price Frequency Distributions</a:t>
            </a:r>
          </a:p>
        </p:txBody>
      </p:sp>
      <p:sp>
        <p:nvSpPr>
          <p:cNvPr id="4" name="Slide Number Placeholder 3"/>
          <p:cNvSpPr>
            <a:spLocks noGrp="1"/>
          </p:cNvSpPr>
          <p:nvPr>
            <p:ph type="sldNum" sz="quarter" idx="4"/>
          </p:nvPr>
        </p:nvSpPr>
        <p:spPr/>
        <p:txBody>
          <a:bodyPr/>
          <a:lstStyle/>
          <a:p>
            <a:r>
              <a:rPr lang="en-US"/>
              <a:t>SLIDE </a:t>
            </a:r>
            <a:fld id="{BB82B8BA-AAD4-4AAB-9E1B-D668BEB9A1E6}" type="slidenum">
              <a:rPr lang="en-US" smtClean="0"/>
              <a:pPr/>
              <a:t>7</a:t>
            </a:fld>
            <a:endParaRPr lang="en-US" dirty="0"/>
          </a:p>
        </p:txBody>
      </p:sp>
      <p:grpSp>
        <p:nvGrpSpPr>
          <p:cNvPr id="6" name="Group 5"/>
          <p:cNvGrpSpPr/>
          <p:nvPr/>
        </p:nvGrpSpPr>
        <p:grpSpPr>
          <a:xfrm>
            <a:off x="609600" y="1568825"/>
            <a:ext cx="8135470" cy="4295775"/>
            <a:chOff x="609600" y="1647825"/>
            <a:chExt cx="8135470" cy="4295775"/>
          </a:xfrm>
        </p:grpSpPr>
        <p:pic>
          <p:nvPicPr>
            <p:cNvPr id="1026" name="Picture 2"/>
            <p:cNvPicPr>
              <a:picLocks noChangeAspect="1" noChangeArrowheads="1"/>
            </p:cNvPicPr>
            <p:nvPr/>
          </p:nvPicPr>
          <p:blipFill>
            <a:blip r:embed="rId2" cstate="print"/>
            <a:srcRect/>
            <a:stretch>
              <a:fillRect/>
            </a:stretch>
          </p:blipFill>
          <p:spPr bwMode="auto">
            <a:xfrm>
              <a:off x="609600" y="1647825"/>
              <a:ext cx="7924800" cy="4295775"/>
            </a:xfrm>
            <a:prstGeom prst="rect">
              <a:avLst/>
            </a:prstGeom>
            <a:noFill/>
            <a:ln w="9525">
              <a:noFill/>
              <a:miter lim="800000"/>
              <a:headEnd/>
              <a:tailEnd/>
            </a:ln>
          </p:spPr>
        </p:pic>
        <p:sp>
          <p:nvSpPr>
            <p:cNvPr id="8" name="TextBox 7"/>
            <p:cNvSpPr txBox="1"/>
            <p:nvPr/>
          </p:nvSpPr>
          <p:spPr>
            <a:xfrm rot="16200000">
              <a:off x="7119785" y="4318315"/>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EXHIBIT 25-2 </a:t>
            </a:r>
            <a:r>
              <a:rPr lang="en-US" dirty="0"/>
              <a:t>Theoretical Cross-Sectional Dispersion in Observable Value Indications</a:t>
            </a:r>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8</a:t>
            </a:fld>
            <a:endParaRPr lang="en-US" dirty="0"/>
          </a:p>
        </p:txBody>
      </p:sp>
      <p:grpSp>
        <p:nvGrpSpPr>
          <p:cNvPr id="6" name="Group 5"/>
          <p:cNvGrpSpPr/>
          <p:nvPr/>
        </p:nvGrpSpPr>
        <p:grpSpPr>
          <a:xfrm>
            <a:off x="685800" y="1577790"/>
            <a:ext cx="8000692" cy="3773726"/>
            <a:chOff x="685800" y="1577790"/>
            <a:chExt cx="8000692" cy="3773726"/>
          </a:xfrm>
        </p:grpSpPr>
        <p:sp>
          <p:nvSpPr>
            <p:cNvPr id="4" name="TextBox 3"/>
            <p:cNvSpPr txBox="1"/>
            <p:nvPr/>
          </p:nvSpPr>
          <p:spPr>
            <a:xfrm rot="16200000">
              <a:off x="7061207" y="3726231"/>
              <a:ext cx="3004349" cy="246221"/>
            </a:xfrm>
            <a:prstGeom prst="rect">
              <a:avLst/>
            </a:prstGeom>
            <a:noFill/>
          </p:spPr>
          <p:txBody>
            <a:bodyPr wrap="none" rtlCol="0">
              <a:spAutoFit/>
            </a:bodyPr>
            <a:lstStyle/>
            <a:p>
              <a:pPr marL="0" marR="0">
                <a:spcBef>
                  <a:spcPts val="0"/>
                </a:spcBef>
                <a:spcAft>
                  <a:spcPts val="0"/>
                </a:spcAft>
              </a:pPr>
              <a:r>
                <a:rPr lang="en-US" sz="1000" dirty="0">
                  <a:effectLst/>
                  <a:latin typeface="Lato" panose="020F0502020204030203" pitchFamily="34" charset="0"/>
                  <a:ea typeface="Times New Roman" panose="02020603050405020304" pitchFamily="18" charset="0"/>
                  <a:cs typeface="Calibri" panose="020F0502020204030204" pitchFamily="34" charset="0"/>
                </a:rPr>
                <a:t>Copyright © 2021 </a:t>
              </a:r>
              <a:r>
                <a:rPr lang="en-US" sz="1000" dirty="0" err="1">
                  <a:effectLst/>
                  <a:latin typeface="Lato" panose="020F0502020204030203" pitchFamily="34" charset="0"/>
                  <a:ea typeface="Times New Roman" panose="02020603050405020304" pitchFamily="18" charset="0"/>
                  <a:cs typeface="Calibri" panose="020F0502020204030204" pitchFamily="34" charset="0"/>
                </a:rPr>
                <a:t>Mbition</a:t>
              </a:r>
              <a:r>
                <a:rPr lang="en-US" sz="1000" dirty="0">
                  <a:effectLst/>
                  <a:latin typeface="Lato" panose="020F0502020204030203" pitchFamily="34" charset="0"/>
                  <a:ea typeface="Times New Roman" panose="02020603050405020304" pitchFamily="18" charset="0"/>
                  <a:cs typeface="Calibri" panose="020F0502020204030204" pitchFamily="34" charset="0"/>
                </a:rPr>
                <a:t> LLC. All rights reserved.</a:t>
              </a:r>
              <a:endParaRPr lang="en-US" sz="1000" dirty="0">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685800" y="1577790"/>
              <a:ext cx="7772400" cy="3758486"/>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25.1.2 </a:t>
            </a:r>
            <a:r>
              <a:rPr lang="en-US" dirty="0"/>
              <a:t>A Simple Example of Temporal Lag Bias</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r>
              <a:rPr lang="en-US"/>
              <a:t>SLIDE </a:t>
            </a:r>
            <a:fld id="{BB82B8BA-AAD4-4AAB-9E1B-D668BEB9A1E6}"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963</Words>
  <Application>Microsoft Office PowerPoint</Application>
  <PresentationFormat>On-screen Show (4:3)</PresentationFormat>
  <Paragraphs>136</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Lato</vt:lpstr>
      <vt:lpstr>Times New Roman</vt:lpstr>
      <vt:lpstr>Wingdings</vt:lpstr>
      <vt:lpstr>Office Theme</vt:lpstr>
      <vt:lpstr>Chapter 25</vt:lpstr>
      <vt:lpstr>CHAPTER OUTLINE</vt:lpstr>
      <vt:lpstr>CHAPTER OUTLINE (continued)</vt:lpstr>
      <vt:lpstr>LEARNING OBJECTIVES</vt:lpstr>
      <vt:lpstr>25.1 The Basics: Macro-Level Property Valuation</vt:lpstr>
      <vt:lpstr>25.1.1 Transaction Noise and Appraisal Error</vt:lpstr>
      <vt:lpstr>EXHIBIT 25-1 Buyer and Seller Populations, Reservation Price Frequency Distributions</vt:lpstr>
      <vt:lpstr>EXHIBIT 25-2 Theoretical Cross-Sectional Dispersion in Observable Value Indications</vt:lpstr>
      <vt:lpstr>25.1.2 A Simple Example of Temporal Lag Bias</vt:lpstr>
      <vt:lpstr>25.1.3 The Trade-Off between Noise and Lag</vt:lpstr>
      <vt:lpstr>25.1.4 The Difference between Aggregate and Disaggregate Valuation</vt:lpstr>
      <vt:lpstr>25.1.5 Summarizing Macro-Level Valuation Error</vt:lpstr>
      <vt:lpstr>EXHIBIT 25-3 Noise-versus-Lag Trade-Off Frontiers with Disaggregate and Aggregate Valuation Methodologies</vt:lpstr>
      <vt:lpstr>25.2 From Value Levels to Returns: The General Nature of Performance Measurement Errors</vt:lpstr>
      <vt:lpstr>25.2.1 The Pure Effect of Random Noise</vt:lpstr>
      <vt:lpstr>EXHIBIT 25-4A The Pure Effect of Noise in Periodic Returns</vt:lpstr>
      <vt:lpstr>EXHIBIT 25-4B The Pure Effect of Noise in Periodic Value Levels</vt:lpstr>
      <vt:lpstr>25.2.2 The Pure Effect of Temporal Lag</vt:lpstr>
      <vt:lpstr>EXHIBIT 25-5A The Pure Effect of Temporal Lag in Periodic Returns</vt:lpstr>
      <vt:lpstr>EXHIBIT 25-5B The Pure Effect of Temporal Lag in Periodic Value Levels</vt:lpstr>
      <vt:lpstr>25.2.3 Putting the Two Effects Together</vt:lpstr>
      <vt:lpstr>EXHIBIT 25-6A Periodic Appreciation Returns Based on Market Values, Transaction Prices, and Appraised Values (simulated data)</vt:lpstr>
      <vt:lpstr>EXHIBIT 25-6B Market Values, Transaction Prices, and Appraised Values (simulated data)</vt:lpstr>
      <vt:lpstr>25.2.4 What About the Total Return?</vt:lpstr>
      <vt:lpstr>25.3 What Is Truth? Lags and the Time Line of Price Discovery in Real Estate</vt:lpstr>
      <vt:lpstr>25.3.1 Multistep Real Estate Time Line of Information Incorporation into Observable Value</vt:lpstr>
      <vt:lpstr>EXHIBIT 25-7 News-Response Time Line for Various Stylized Real Estate Indices</vt:lpstr>
      <vt:lpstr>EXHIBIT 25-8 Four Definitions and Measures of U.S. Commercial Property Values, 2000–2011</vt:lpstr>
      <vt:lpstr>25.4 Innovations in Commercial Property Returns Indices</vt:lpstr>
      <vt:lpstr>25.4.1 Overview of Types of Indices</vt:lpstr>
      <vt:lpstr>25.4.2 Repeat-Sales Indices of Commercial Property Price Performance</vt:lpstr>
      <vt:lpstr>EXHIBIT 25-9 CoStar CCRSI, Investment vs. General Commercial Properties: Same-property (repeat-sales) Prices, 2000–2011</vt:lpstr>
      <vt:lpstr>EXHIBIT 25-10 Moody’s/RCA CPPI, Major and Non-Major Markets Composite Indices</vt:lpstr>
      <vt:lpstr>EXHIBIT 25-11 Moody’s/RCA CPPI Building-Block Indices (Panel A)</vt:lpstr>
      <vt:lpstr>EXHIBIT 25-11 Moody’s/RCA CPPI Building-Block Indices (Panel B)</vt:lpstr>
      <vt:lpstr>25.5 Chapter Summary</vt:lpstr>
      <vt:lpstr>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Brian Brogaard</cp:lastModifiedBy>
  <cp:revision>68</cp:revision>
  <dcterms:created xsi:type="dcterms:W3CDTF">2013-02-04T22:06:42Z</dcterms:created>
  <dcterms:modified xsi:type="dcterms:W3CDTF">2021-01-22T18:15:53Z</dcterms:modified>
</cp:coreProperties>
</file>