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8" r:id="rId2"/>
    <p:sldId id="267" r:id="rId3"/>
    <p:sldId id="269" r:id="rId4"/>
    <p:sldId id="270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22" r:id="rId17"/>
    <p:sldId id="321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rogaard" userId="466ef7659165ab1f" providerId="LiveId" clId="{110C360C-565C-430F-B2CA-BB819D39137C}"/>
    <pc:docChg chg="modSld modMainMaster modNotesMaster modHandout">
      <pc:chgData name="Brian Brogaard" userId="466ef7659165ab1f" providerId="LiveId" clId="{110C360C-565C-430F-B2CA-BB819D39137C}" dt="2021-01-22T18:13:55.502" v="17" actId="255"/>
      <pc:docMkLst>
        <pc:docMk/>
      </pc:docMkLst>
      <pc:sldChg chg="modNotes">
        <pc:chgData name="Brian Brogaard" userId="466ef7659165ab1f" providerId="LiveId" clId="{110C360C-565C-430F-B2CA-BB819D39137C}" dt="2021-01-22T18:13:00.507" v="1" actId="255"/>
        <pc:sldMkLst>
          <pc:docMk/>
          <pc:sldMk cId="0" sldId="268"/>
        </pc:sldMkLst>
      </pc:sldChg>
      <pc:sldChg chg="modSp mod">
        <pc:chgData name="Brian Brogaard" userId="466ef7659165ab1f" providerId="LiveId" clId="{110C360C-565C-430F-B2CA-BB819D39137C}" dt="2021-01-22T18:13:07.759" v="3" actId="1076"/>
        <pc:sldMkLst>
          <pc:docMk/>
          <pc:sldMk cId="0" sldId="310"/>
        </pc:sldMkLst>
        <pc:spChg chg="mod">
          <ac:chgData name="Brian Brogaard" userId="466ef7659165ab1f" providerId="LiveId" clId="{110C360C-565C-430F-B2CA-BB819D39137C}" dt="2021-01-22T18:13:07.759" v="3" actId="1076"/>
          <ac:spMkLst>
            <pc:docMk/>
            <pc:sldMk cId="0" sldId="310"/>
            <ac:spMk id="6" creationId="{00000000-0000-0000-0000-000000000000}"/>
          </ac:spMkLst>
        </pc:spChg>
      </pc:sldChg>
      <pc:sldChg chg="modSp mod">
        <pc:chgData name="Brian Brogaard" userId="466ef7659165ab1f" providerId="LiveId" clId="{110C360C-565C-430F-B2CA-BB819D39137C}" dt="2021-01-22T18:13:13.995" v="5" actId="1076"/>
        <pc:sldMkLst>
          <pc:docMk/>
          <pc:sldMk cId="0" sldId="311"/>
        </pc:sldMkLst>
        <pc:spChg chg="mod">
          <ac:chgData name="Brian Brogaard" userId="466ef7659165ab1f" providerId="LiveId" clId="{110C360C-565C-430F-B2CA-BB819D39137C}" dt="2021-01-22T18:13:13.995" v="5" actId="1076"/>
          <ac:spMkLst>
            <pc:docMk/>
            <pc:sldMk cId="0" sldId="311"/>
            <ac:spMk id="5" creationId="{00000000-0000-0000-0000-000000000000}"/>
          </ac:spMkLst>
        </pc:spChg>
      </pc:sldChg>
      <pc:sldChg chg="modSp mod">
        <pc:chgData name="Brian Brogaard" userId="466ef7659165ab1f" providerId="LiveId" clId="{110C360C-565C-430F-B2CA-BB819D39137C}" dt="2021-01-22T18:13:19.810" v="7" actId="1076"/>
        <pc:sldMkLst>
          <pc:docMk/>
          <pc:sldMk cId="0" sldId="312"/>
        </pc:sldMkLst>
        <pc:spChg chg="mod">
          <ac:chgData name="Brian Brogaard" userId="466ef7659165ab1f" providerId="LiveId" clId="{110C360C-565C-430F-B2CA-BB819D39137C}" dt="2021-01-22T18:13:19.810" v="7" actId="1076"/>
          <ac:spMkLst>
            <pc:docMk/>
            <pc:sldMk cId="0" sldId="312"/>
            <ac:spMk id="5" creationId="{00000000-0000-0000-0000-000000000000}"/>
          </ac:spMkLst>
        </pc:spChg>
      </pc:sldChg>
      <pc:sldMasterChg chg="modSp mod modSldLayout">
        <pc:chgData name="Brian Brogaard" userId="466ef7659165ab1f" providerId="LiveId" clId="{110C360C-565C-430F-B2CA-BB819D39137C}" dt="2021-01-22T18:13:40.555" v="13" actId="207"/>
        <pc:sldMasterMkLst>
          <pc:docMk/>
          <pc:sldMasterMk cId="0" sldId="2147483648"/>
        </pc:sldMasterMkLst>
        <pc:spChg chg="mod">
          <ac:chgData name="Brian Brogaard" userId="466ef7659165ab1f" providerId="LiveId" clId="{110C360C-565C-430F-B2CA-BB819D39137C}" dt="2021-01-22T18:13:31.621" v="10" actId="207"/>
          <ac:spMkLst>
            <pc:docMk/>
            <pc:sldMasterMk cId="0" sldId="2147483648"/>
            <ac:spMk id="9" creationId="{00000000-0000-0000-0000-000000000000}"/>
          </ac:spMkLst>
        </pc:spChg>
        <pc:sldLayoutChg chg="modSp mod">
          <pc:chgData name="Brian Brogaard" userId="466ef7659165ab1f" providerId="LiveId" clId="{110C360C-565C-430F-B2CA-BB819D39137C}" dt="2021-01-22T18:13:40.555" v="13" actId="207"/>
          <pc:sldLayoutMkLst>
            <pc:docMk/>
            <pc:sldMasterMk cId="0" sldId="2147483648"/>
            <pc:sldLayoutMk cId="0" sldId="2147483655"/>
          </pc:sldLayoutMkLst>
          <pc:spChg chg="mod">
            <ac:chgData name="Brian Brogaard" userId="466ef7659165ab1f" providerId="LiveId" clId="{110C360C-565C-430F-B2CA-BB819D39137C}" dt="2021-01-22T18:13:40.555" v="13" actId="207"/>
            <ac:spMkLst>
              <pc:docMk/>
              <pc:sldMasterMk cId="0" sldId="2147483648"/>
              <pc:sldLayoutMk cId="0" sldId="214748365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715E6-6102-470F-9D1F-B02B5FDE51A6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777FA-8D29-48B0-9FB5-2A32914FD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7C189D6-35A9-4EF4-8CBA-8B5F39BF5D18}" type="datetime1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CHAPTER 24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24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sz="9600" dirty="0"/>
              <a:t>24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7010400" cy="2895600"/>
          </a:xfrm>
        </p:spPr>
        <p:txBody>
          <a:bodyPr>
            <a:normAutofit/>
          </a:bodyPr>
          <a:lstStyle/>
          <a:p>
            <a:r>
              <a:rPr lang="en-US" kern="0" dirty="0"/>
              <a:t>International Real Estate Investments: Markets, Strategies, and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24.2 </a:t>
            </a:r>
            <a:r>
              <a:rPr lang="en-US" dirty="0"/>
              <a:t>Going International: Rationales and Obstacles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24.2.1 </a:t>
            </a:r>
            <a:r>
              <a:rPr lang="en-US" dirty="0"/>
              <a:t>Return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24-4 </a:t>
            </a:r>
            <a:r>
              <a:rPr lang="en-US" dirty="0"/>
              <a:t>International Labor Force Statistics and Projections (age group 25–64)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6599" y="1532965"/>
            <a:ext cx="8230802" cy="4870812"/>
            <a:chOff x="456599" y="1532965"/>
            <a:chExt cx="8230802" cy="4870812"/>
          </a:xfrm>
        </p:grpSpPr>
        <p:sp>
          <p:nvSpPr>
            <p:cNvPr id="5" name="TextBox 4"/>
            <p:cNvSpPr txBox="1"/>
            <p:nvPr/>
          </p:nvSpPr>
          <p:spPr>
            <a:xfrm>
              <a:off x="456599" y="6096000"/>
              <a:ext cx="4700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Source: United Nations World Population Prospects Database.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599" y="1532965"/>
              <a:ext cx="823080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971800" cy="3154362"/>
          </a:xfrm>
        </p:spPr>
        <p:txBody>
          <a:bodyPr anchor="t">
            <a:normAutofit/>
          </a:bodyPr>
          <a:lstStyle/>
          <a:p>
            <a:r>
              <a:rPr lang="en-US" b="1" dirty="0"/>
              <a:t>EXHIBIT 24-5 </a:t>
            </a:r>
            <a:r>
              <a:rPr lang="en-US" dirty="0"/>
              <a:t>Population</a:t>
            </a:r>
            <a:br>
              <a:rPr lang="en-US" dirty="0"/>
            </a:br>
            <a:r>
              <a:rPr lang="en-US" dirty="0"/>
              <a:t>(× 1000 persons) in International Perspective, 1960–2060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26136" y="274638"/>
            <a:ext cx="5003464" cy="5794177"/>
            <a:chOff x="2819402" y="609600"/>
            <a:chExt cx="5003464" cy="5794177"/>
          </a:xfrm>
        </p:grpSpPr>
        <p:sp>
          <p:nvSpPr>
            <p:cNvPr id="5" name="TextBox 4"/>
            <p:cNvSpPr txBox="1"/>
            <p:nvPr/>
          </p:nvSpPr>
          <p:spPr>
            <a:xfrm>
              <a:off x="2819402" y="6096000"/>
              <a:ext cx="4700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Source: United Nations World Population Prospects Database.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4" y="609600"/>
              <a:ext cx="5003462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24.2.2 </a:t>
            </a:r>
            <a:r>
              <a:rPr lang="en-US" dirty="0"/>
              <a:t>International Diversification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24-6 </a:t>
            </a:r>
            <a:r>
              <a:rPr lang="en-US" dirty="0"/>
              <a:t>International Correlations of Selected Market Fundamentals across Economies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2425" y="1907892"/>
            <a:ext cx="8439150" cy="3352885"/>
            <a:chOff x="352425" y="1907892"/>
            <a:chExt cx="8439150" cy="3352885"/>
          </a:xfrm>
        </p:grpSpPr>
        <p:sp>
          <p:nvSpPr>
            <p:cNvPr id="5" name="TextBox 4"/>
            <p:cNvSpPr txBox="1"/>
            <p:nvPr/>
          </p:nvSpPr>
          <p:spPr>
            <a:xfrm>
              <a:off x="352425" y="4953000"/>
              <a:ext cx="4746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Source: Authors’ calculations based on Thompson </a:t>
              </a:r>
              <a:r>
                <a:rPr lang="en-US" sz="1400" dirty="0" err="1"/>
                <a:t>Datastream</a:t>
              </a:r>
              <a:r>
                <a:rPr lang="en-US" sz="1400" dirty="0"/>
                <a:t>.</a:t>
              </a: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459"/>
            <a:stretch>
              <a:fillRect/>
            </a:stretch>
          </p:blipFill>
          <p:spPr bwMode="auto">
            <a:xfrm>
              <a:off x="352425" y="1907892"/>
              <a:ext cx="8439150" cy="3087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24-6 </a:t>
            </a:r>
            <a:r>
              <a:rPr lang="en-US" dirty="0"/>
              <a:t>International Correlations of Selected Market Fundamentals across Economies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2425" y="1825158"/>
            <a:ext cx="8406090" cy="3435619"/>
            <a:chOff x="352425" y="1825158"/>
            <a:chExt cx="8406090" cy="343561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515" y="1825158"/>
              <a:ext cx="8382000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52425" y="4953000"/>
              <a:ext cx="4746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Source: Authors’ calculations based on Thompson </a:t>
              </a:r>
              <a:r>
                <a:rPr lang="en-US" sz="1400" dirty="0" err="1"/>
                <a:t>Datastream</a:t>
              </a:r>
              <a:r>
                <a:rPr lang="en-US" sz="1400" dirty="0"/>
                <a:t>.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535270" y="923365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24-6 </a:t>
            </a:r>
            <a:r>
              <a:rPr lang="en-US" dirty="0"/>
              <a:t>International Correlations of Selected Market Fundamentals across Economies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76520" y="1820395"/>
            <a:ext cx="8382000" cy="3489687"/>
            <a:chOff x="376520" y="1820395"/>
            <a:chExt cx="8382000" cy="3489687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5002305"/>
              <a:ext cx="4746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Source: Authors’ calculations based on Thompson </a:t>
              </a:r>
              <a:r>
                <a:rPr lang="en-US" sz="1400" dirty="0" err="1"/>
                <a:t>Datastream</a:t>
              </a:r>
              <a:r>
                <a:rPr lang="en-US" sz="1400" dirty="0"/>
                <a:t>.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520" y="1820395"/>
              <a:ext cx="8382000" cy="318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6535270" y="923365"/>
            <a:ext cx="125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(continued)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24-7 </a:t>
            </a:r>
            <a:r>
              <a:rPr lang="en-US" dirty="0"/>
              <a:t>Rental Contract Types in Property Markets across the Globe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08095" y="1313330"/>
            <a:ext cx="5356410" cy="5090282"/>
            <a:chOff x="2008095" y="1313330"/>
            <a:chExt cx="5356410" cy="509028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8095" y="1313330"/>
              <a:ext cx="5121478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5739220" y="4778327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24-8 </a:t>
            </a:r>
            <a:r>
              <a:rPr lang="en-US" dirty="0"/>
              <a:t>Domestic versus Global Efficient Frontier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41295" y="1528485"/>
            <a:ext cx="7251002" cy="4572000"/>
            <a:chOff x="1062566" y="1365045"/>
            <a:chExt cx="7251002" cy="45720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2566" y="1365045"/>
              <a:ext cx="7018869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6688283" y="4311760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688975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24.1</a:t>
            </a:r>
            <a:r>
              <a:rPr lang="en-US" dirty="0"/>
              <a:t> 	There’s a Big World Out There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24.1.1</a:t>
            </a:r>
            <a:r>
              <a:rPr lang="en-US" dirty="0"/>
              <a:t> 	The Global Real Estate Capital Market: Size and Flows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24.1.2</a:t>
            </a:r>
            <a:r>
              <a:rPr lang="en-US" dirty="0"/>
              <a:t> 	The Institutions of Globalization</a:t>
            </a:r>
          </a:p>
          <a:p>
            <a:pPr marL="688975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24.2</a:t>
            </a:r>
            <a:r>
              <a:rPr lang="en-US" dirty="0"/>
              <a:t> 	Going International: Rationales and Obstacles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24.2.1</a:t>
            </a:r>
            <a:r>
              <a:rPr lang="en-US" dirty="0"/>
              <a:t> 	Return Opportunities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24.2.2</a:t>
            </a:r>
            <a:r>
              <a:rPr lang="en-US" dirty="0"/>
              <a:t> 	International Diversification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24.2.3</a:t>
            </a:r>
            <a:r>
              <a:rPr lang="en-US" dirty="0"/>
              <a:t> 	Managerial Considerations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24.2.4</a:t>
            </a:r>
            <a:r>
              <a:rPr lang="en-US" dirty="0"/>
              <a:t> 	Obstacles to International Property Investment</a:t>
            </a:r>
          </a:p>
          <a:p>
            <a:pPr marL="688975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24.3</a:t>
            </a:r>
            <a:r>
              <a:rPr lang="en-US" dirty="0"/>
              <a:t> 	Developing and Implementing International Real Estate Strategies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24.3.1</a:t>
            </a:r>
            <a:r>
              <a:rPr lang="en-US" dirty="0"/>
              <a:t> 	Public Real Estate Investment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24.3.2</a:t>
            </a:r>
            <a:r>
              <a:rPr lang="en-US" dirty="0"/>
              <a:t> 	Determining Country Allocation</a:t>
            </a:r>
          </a:p>
          <a:p>
            <a:pPr marL="1484313" lvl="1" indent="-801688">
              <a:buNone/>
            </a:pPr>
            <a:r>
              <a:rPr lang="en-US" b="1" dirty="0">
                <a:solidFill>
                  <a:srgbClr val="1C3F94"/>
                </a:solidFill>
              </a:rPr>
              <a:t>24.3.3</a:t>
            </a:r>
            <a:r>
              <a:rPr lang="en-US" dirty="0"/>
              <a:t> 	The “Home Market” Concept</a:t>
            </a:r>
          </a:p>
          <a:p>
            <a:pPr marL="688975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24.4</a:t>
            </a:r>
            <a:r>
              <a:rPr lang="en-US" dirty="0"/>
              <a:t> 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24-9 </a:t>
            </a:r>
            <a:r>
              <a:rPr lang="en-US" dirty="0"/>
              <a:t>Domestic and Global Market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23888" y="1566863"/>
            <a:ext cx="8116393" cy="3724275"/>
            <a:chOff x="623888" y="1566863"/>
            <a:chExt cx="8116393" cy="3724275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7114996" y="3665852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888" y="1566863"/>
              <a:ext cx="7896225" cy="372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24.2.3 </a:t>
            </a:r>
            <a:r>
              <a:rPr lang="en-US" dirty="0"/>
              <a:t>Managerial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24.2.4 </a:t>
            </a:r>
            <a:r>
              <a:rPr lang="en-US" dirty="0"/>
              <a:t>Obstacles to International Property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b="1" dirty="0"/>
              <a:t>EXHIBIT 24-10 </a:t>
            </a:r>
            <a:r>
              <a:rPr lang="en-US" dirty="0"/>
              <a:t>Transaction Costs in Selected Private Real Estate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524000"/>
            <a:ext cx="8282358" cy="4839437"/>
            <a:chOff x="457200" y="1524000"/>
            <a:chExt cx="8282358" cy="4839437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1524000"/>
              <a:ext cx="5500523" cy="4839437"/>
              <a:chOff x="1676400" y="1524000"/>
              <a:chExt cx="5500523" cy="483943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676400" y="6055660"/>
                <a:ext cx="1856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Source: NAIdirect.com.</a:t>
                </a:r>
              </a:p>
            </p:txBody>
          </p:sp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9887"/>
              <a:stretch>
                <a:fillRect/>
              </a:stretch>
            </p:blipFill>
            <p:spPr bwMode="auto">
              <a:xfrm>
                <a:off x="1676400" y="1524000"/>
                <a:ext cx="5500523" cy="4531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943600" y="5275730"/>
              <a:ext cx="27959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*Both buyer and seller pay (B/S)</a:t>
              </a:r>
            </a:p>
            <a:p>
              <a:r>
                <a:rPr lang="en-US" sz="1100" dirty="0"/>
                <a:t>†Paid by seller/buyer (PBS/B)</a:t>
              </a:r>
            </a:p>
            <a:p>
              <a:r>
                <a:rPr lang="en-US" sz="1100" dirty="0"/>
                <a:t>†Paid by buyer (</a:t>
              </a:r>
              <a:r>
                <a:rPr lang="en-US" sz="1100" dirty="0" err="1"/>
                <a:t>PBB</a:t>
              </a:r>
              <a:r>
                <a:rPr lang="en-US" sz="1100" dirty="0"/>
                <a:t>)</a:t>
              </a:r>
            </a:p>
            <a:p>
              <a:r>
                <a:rPr lang="en-US" sz="1100" dirty="0"/>
                <a:t>§Buyer and seller split the fee equally (50/50)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24.3 </a:t>
            </a:r>
            <a:r>
              <a:rPr lang="en-US" dirty="0"/>
              <a:t>Developing and Implementing International</a:t>
            </a:r>
            <a:br>
              <a:rPr lang="en-US" dirty="0"/>
            </a:br>
            <a:r>
              <a:rPr lang="en-US" dirty="0"/>
              <a:t>Real Estate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24.3.1 </a:t>
            </a:r>
            <a:r>
              <a:rPr lang="en-US" dirty="0"/>
              <a:t>Public Real Estate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24.3.2</a:t>
            </a:r>
            <a:r>
              <a:rPr lang="en-US" dirty="0"/>
              <a:t> Determining Country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24.3.3 </a:t>
            </a:r>
            <a:r>
              <a:rPr lang="en-US" dirty="0"/>
              <a:t>The “Home Market”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24.4 </a:t>
            </a:r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/>
          </a:bodyPr>
          <a:lstStyle/>
          <a:p>
            <a:r>
              <a:rPr lang="en-US" sz="2400" dirty="0"/>
              <a:t>real estate investment trust (REIT)</a:t>
            </a:r>
          </a:p>
          <a:p>
            <a:r>
              <a:rPr lang="en-US" sz="2400" dirty="0"/>
              <a:t>structural return opportunities</a:t>
            </a:r>
          </a:p>
          <a:p>
            <a:r>
              <a:rPr lang="en-US" sz="2400" dirty="0"/>
              <a:t>structural capital needs</a:t>
            </a:r>
          </a:p>
          <a:p>
            <a:r>
              <a:rPr lang="en-US" sz="2400" dirty="0"/>
              <a:t>demographics</a:t>
            </a:r>
          </a:p>
          <a:p>
            <a:r>
              <a:rPr lang="en-US" sz="2400" dirty="0"/>
              <a:t>cyclical return opportunities</a:t>
            </a:r>
          </a:p>
          <a:p>
            <a:r>
              <a:rPr lang="en-US" sz="2400" dirty="0"/>
              <a:t>international diversification</a:t>
            </a:r>
          </a:p>
          <a:p>
            <a:r>
              <a:rPr lang="en-US" sz="2400" dirty="0"/>
              <a:t>international correlations</a:t>
            </a:r>
          </a:p>
          <a:p>
            <a:r>
              <a:rPr lang="en-US" sz="2400" dirty="0"/>
              <a:t>global market portfolio</a:t>
            </a:r>
          </a:p>
          <a:p>
            <a:r>
              <a:rPr lang="en-US" sz="2400" dirty="0"/>
              <a:t>transaction costs</a:t>
            </a:r>
          </a:p>
          <a:p>
            <a:r>
              <a:rPr lang="en-US" sz="2400" dirty="0"/>
              <a:t>information costs</a:t>
            </a:r>
          </a:p>
          <a:p>
            <a:r>
              <a:rPr lang="en-US" sz="2400" dirty="0"/>
              <a:t>informational inefficiencies</a:t>
            </a:r>
          </a:p>
          <a:p>
            <a:r>
              <a:rPr lang="en-US" sz="2400" dirty="0"/>
              <a:t>risks</a:t>
            </a:r>
          </a:p>
          <a:p>
            <a:r>
              <a:rPr lang="en-US" sz="2400" dirty="0"/>
              <a:t>political risk</a:t>
            </a:r>
          </a:p>
          <a:p>
            <a:r>
              <a:rPr lang="en-US" sz="2400" dirty="0"/>
              <a:t>economic risk</a:t>
            </a:r>
          </a:p>
          <a:p>
            <a:r>
              <a:rPr lang="en-US" sz="2400" dirty="0"/>
              <a:t>currency risk</a:t>
            </a:r>
          </a:p>
          <a:p>
            <a:r>
              <a:rPr lang="en-US" sz="2400" dirty="0"/>
              <a:t>liquidity</a:t>
            </a:r>
          </a:p>
          <a:p>
            <a:r>
              <a:rPr lang="en-US" sz="2400" dirty="0"/>
              <a:t>home market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After reading this chapter, you should understand:</a:t>
            </a:r>
          </a:p>
          <a:p>
            <a:r>
              <a:rPr lang="en-US" dirty="0"/>
              <a:t>The rationale of international real estate investment</a:t>
            </a:r>
          </a:p>
          <a:p>
            <a:r>
              <a:rPr lang="en-US" dirty="0"/>
              <a:t>The major obstacles and disadvantages to investing in real estate in foreign markets</a:t>
            </a:r>
          </a:p>
          <a:p>
            <a:r>
              <a:rPr lang="en-US" dirty="0"/>
              <a:t>The nature of international institutional investment portfolios and capital flows and the practical considerations shaping them</a:t>
            </a:r>
          </a:p>
          <a:p>
            <a:r>
              <a:rPr lang="en-US" dirty="0"/>
              <a:t>The nature of the institutions enabling a successful international real estate strategy</a:t>
            </a:r>
          </a:p>
          <a:p>
            <a:r>
              <a:rPr lang="en-US" dirty="0"/>
              <a:t>Risk management strategies associated with successful international real estate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24.1 </a:t>
            </a:r>
            <a:r>
              <a:rPr lang="en-US" dirty="0"/>
              <a:t>There’s a Big World Out There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24.1.1 </a:t>
            </a:r>
            <a:r>
              <a:rPr lang="en-US" dirty="0"/>
              <a:t>The Global Real Estate Capital Market: Size and 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24-1 </a:t>
            </a:r>
            <a:r>
              <a:rPr lang="en-US" dirty="0"/>
              <a:t>The Composition of Foreign Institutional Property Markets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30655" y="1432560"/>
            <a:ext cx="6282690" cy="4971217"/>
            <a:chOff x="1430655" y="1432560"/>
            <a:chExt cx="6282690" cy="4971217"/>
          </a:xfrm>
        </p:grpSpPr>
        <p:sp>
          <p:nvSpPr>
            <p:cNvPr id="5" name="TextBox 4"/>
            <p:cNvSpPr txBox="1"/>
            <p:nvPr/>
          </p:nvSpPr>
          <p:spPr>
            <a:xfrm>
              <a:off x="1430655" y="6096000"/>
              <a:ext cx="23094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 err="1"/>
                <a:t>DTZ</a:t>
              </a:r>
              <a:r>
                <a:rPr lang="en-US" sz="1400" dirty="0"/>
                <a:t> Research (2011).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0655" y="1432560"/>
              <a:ext cx="6282690" cy="466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24-2 </a:t>
            </a:r>
            <a:r>
              <a:rPr lang="en-US" dirty="0"/>
              <a:t>The Global Property Share Market (US$ billion), 1983–2011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9518" y="1432560"/>
            <a:ext cx="6324964" cy="4968240"/>
            <a:chOff x="1409518" y="1432560"/>
            <a:chExt cx="6324964" cy="4968240"/>
          </a:xfrm>
        </p:grpSpPr>
        <p:sp>
          <p:nvSpPr>
            <p:cNvPr id="5" name="TextBox 4"/>
            <p:cNvSpPr txBox="1"/>
            <p:nvPr/>
          </p:nvSpPr>
          <p:spPr>
            <a:xfrm>
              <a:off x="1409518" y="6093023"/>
              <a:ext cx="111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 err="1"/>
                <a:t>GPR</a:t>
              </a:r>
              <a:r>
                <a:rPr lang="en-US" sz="1400" dirty="0"/>
                <a:t>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9518" y="1432560"/>
              <a:ext cx="6324964" cy="466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24.1.2 </a:t>
            </a:r>
            <a:r>
              <a:rPr lang="en-US" dirty="0"/>
              <a:t>The Institutions of Globalization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2239962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EXHIBIT 24-3 </a:t>
            </a:r>
            <a:r>
              <a:rPr lang="en-US" dirty="0"/>
              <a:t>Tax Pass-Through Property Structures and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57600" y="274638"/>
            <a:ext cx="4508500" cy="5976739"/>
            <a:chOff x="3657600" y="274638"/>
            <a:chExt cx="4508500" cy="5976739"/>
          </a:xfrm>
        </p:grpSpPr>
        <p:sp>
          <p:nvSpPr>
            <p:cNvPr id="5" name="TextBox 4"/>
            <p:cNvSpPr txBox="1"/>
            <p:nvPr/>
          </p:nvSpPr>
          <p:spPr>
            <a:xfrm>
              <a:off x="3657600" y="5943600"/>
              <a:ext cx="1711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Source: </a:t>
              </a:r>
              <a:r>
                <a:rPr lang="en-US" sz="1400" dirty="0" err="1"/>
                <a:t>EPRA</a:t>
              </a:r>
              <a:r>
                <a:rPr lang="en-US" sz="1400" dirty="0"/>
                <a:t> (2012).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7600" y="274638"/>
              <a:ext cx="4508500" cy="566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624</Words>
  <Application>Microsoft Office PowerPoint</Application>
  <PresentationFormat>On-screen Show (4:3)</PresentationFormat>
  <Paragraphs>117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Lato</vt:lpstr>
      <vt:lpstr>Times New Roman</vt:lpstr>
      <vt:lpstr>Wingdings</vt:lpstr>
      <vt:lpstr>Office Theme</vt:lpstr>
      <vt:lpstr>Chapter 24</vt:lpstr>
      <vt:lpstr>CHAPTER OUTLINE</vt:lpstr>
      <vt:lpstr>LEARNING OBJECTIVES</vt:lpstr>
      <vt:lpstr>24.1 There’s a Big World Out There</vt:lpstr>
      <vt:lpstr>24.1.1 The Global Real Estate Capital Market: Size and Flows</vt:lpstr>
      <vt:lpstr>EXHIBIT 24-1 The Composition of Foreign Institutional Property Markets</vt:lpstr>
      <vt:lpstr>EXHIBIT 24-2 The Global Property Share Market (US$ billion), 1983–2011</vt:lpstr>
      <vt:lpstr>24.1.2 The Institutions of Globalization</vt:lpstr>
      <vt:lpstr>EXHIBIT 24-3 Tax Pass-Through Property Structures and Characteristics</vt:lpstr>
      <vt:lpstr>24.2 Going International: Rationales and Obstacles</vt:lpstr>
      <vt:lpstr>24.2.1 Return Opportunities</vt:lpstr>
      <vt:lpstr>EXHIBIT 24-4 International Labor Force Statistics and Projections (age group 25–64)</vt:lpstr>
      <vt:lpstr>EXHIBIT 24-5 Population (× 1000 persons) in International Perspective, 1960–2060</vt:lpstr>
      <vt:lpstr>24.2.2 International Diversification</vt:lpstr>
      <vt:lpstr>EXHIBIT 24-6 International Correlations of Selected Market Fundamentals across Economies</vt:lpstr>
      <vt:lpstr>EXHIBIT 24-6 International Correlations of Selected Market Fundamentals across Economies</vt:lpstr>
      <vt:lpstr>EXHIBIT 24-6 International Correlations of Selected Market Fundamentals across Economies</vt:lpstr>
      <vt:lpstr>EXHIBIT 24-7 Rental Contract Types in Property Markets across the Globe</vt:lpstr>
      <vt:lpstr>EXHIBIT 24-8 Domestic versus Global Efficient Frontier</vt:lpstr>
      <vt:lpstr>EXHIBIT 24-9 Domestic and Global Market Risk</vt:lpstr>
      <vt:lpstr>24.2.3 Managerial Considerations</vt:lpstr>
      <vt:lpstr>24.2.4 Obstacles to International Property Investment</vt:lpstr>
      <vt:lpstr>EXHIBIT 24-10 Transaction Costs in Selected Private Real Estate Markets</vt:lpstr>
      <vt:lpstr>24.3 Developing and Implementing International Real Estate Strategies</vt:lpstr>
      <vt:lpstr>24.3.1 Public Real Estate Investment</vt:lpstr>
      <vt:lpstr>24.3.2 Determining Country Allocation</vt:lpstr>
      <vt:lpstr>24.3.3 The “Home Market” Concept</vt:lpstr>
      <vt:lpstr>24.4 Chapter Summary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Brian Brogaard</cp:lastModifiedBy>
  <cp:revision>61</cp:revision>
  <dcterms:created xsi:type="dcterms:W3CDTF">2013-02-04T22:06:42Z</dcterms:created>
  <dcterms:modified xsi:type="dcterms:W3CDTF">2021-01-22T18:14:02Z</dcterms:modified>
</cp:coreProperties>
</file>