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8" r:id="rId2"/>
    <p:sldId id="267" r:id="rId3"/>
    <p:sldId id="269" r:id="rId4"/>
    <p:sldId id="270" r:id="rId5"/>
    <p:sldId id="299" r:id="rId6"/>
    <p:sldId id="285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  <p:sldId id="315" r:id="rId23"/>
    <p:sldId id="316" r:id="rId24"/>
    <p:sldId id="29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3F94"/>
    <a:srgbClr val="A1B7ED"/>
    <a:srgbClr val="8481C1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2985D9-DC1F-442C-BF5F-C80FA03CCB59}" v="1" dt="2021-01-22T18:09:56.3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2" autoAdjust="0"/>
    <p:restoredTop sz="94686" autoAdjust="0"/>
  </p:normalViewPr>
  <p:slideViewPr>
    <p:cSldViewPr>
      <p:cViewPr varScale="1">
        <p:scale>
          <a:sx n="110" d="100"/>
          <a:sy n="110" d="100"/>
        </p:scale>
        <p:origin x="225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2096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2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Brogaard" userId="466ef7659165ab1f" providerId="LiveId" clId="{8E2985D9-DC1F-442C-BF5F-C80FA03CCB59}"/>
    <pc:docChg chg="modSld modMainMaster modNotesMaster modHandout">
      <pc:chgData name="Brian Brogaard" userId="466ef7659165ab1f" providerId="LiveId" clId="{8E2985D9-DC1F-442C-BF5F-C80FA03CCB59}" dt="2021-01-22T18:10:55.861" v="18" actId="255"/>
      <pc:docMkLst>
        <pc:docMk/>
      </pc:docMkLst>
      <pc:sldChg chg="modNotes">
        <pc:chgData name="Brian Brogaard" userId="466ef7659165ab1f" providerId="LiveId" clId="{8E2985D9-DC1F-442C-BF5F-C80FA03CCB59}" dt="2021-01-22T18:10:02.338" v="2" actId="255"/>
        <pc:sldMkLst>
          <pc:docMk/>
          <pc:sldMk cId="0" sldId="268"/>
        </pc:sldMkLst>
      </pc:sldChg>
      <pc:sldChg chg="modSp mod">
        <pc:chgData name="Brian Brogaard" userId="466ef7659165ab1f" providerId="LiveId" clId="{8E2985D9-DC1F-442C-BF5F-C80FA03CCB59}" dt="2021-01-22T18:10:08.402" v="4" actId="1076"/>
        <pc:sldMkLst>
          <pc:docMk/>
          <pc:sldMk cId="0" sldId="285"/>
        </pc:sldMkLst>
        <pc:spChg chg="mod">
          <ac:chgData name="Brian Brogaard" userId="466ef7659165ab1f" providerId="LiveId" clId="{8E2985D9-DC1F-442C-BF5F-C80FA03CCB59}" dt="2021-01-22T18:10:08.402" v="4" actId="1076"/>
          <ac:spMkLst>
            <pc:docMk/>
            <pc:sldMk cId="0" sldId="285"/>
            <ac:spMk id="8" creationId="{00000000-0000-0000-0000-000000000000}"/>
          </ac:spMkLst>
        </pc:spChg>
      </pc:sldChg>
      <pc:sldChg chg="modSp mod">
        <pc:chgData name="Brian Brogaard" userId="466ef7659165ab1f" providerId="LiveId" clId="{8E2985D9-DC1F-442C-BF5F-C80FA03CCB59}" dt="2021-01-22T18:10:14.999" v="6" actId="1076"/>
        <pc:sldMkLst>
          <pc:docMk/>
          <pc:sldMk cId="0" sldId="304"/>
        </pc:sldMkLst>
        <pc:spChg chg="mod">
          <ac:chgData name="Brian Brogaard" userId="466ef7659165ab1f" providerId="LiveId" clId="{8E2985D9-DC1F-442C-BF5F-C80FA03CCB59}" dt="2021-01-22T18:10:14.999" v="6" actId="1076"/>
          <ac:spMkLst>
            <pc:docMk/>
            <pc:sldMk cId="0" sldId="304"/>
            <ac:spMk id="5" creationId="{00000000-0000-0000-0000-000000000000}"/>
          </ac:spMkLst>
        </pc:spChg>
      </pc:sldChg>
      <pc:sldChg chg="modSp mod">
        <pc:chgData name="Brian Brogaard" userId="466ef7659165ab1f" providerId="LiveId" clId="{8E2985D9-DC1F-442C-BF5F-C80FA03CCB59}" dt="2021-01-22T18:10:22.064" v="8" actId="1076"/>
        <pc:sldMkLst>
          <pc:docMk/>
          <pc:sldMk cId="0" sldId="312"/>
        </pc:sldMkLst>
        <pc:spChg chg="mod">
          <ac:chgData name="Brian Brogaard" userId="466ef7659165ab1f" providerId="LiveId" clId="{8E2985D9-DC1F-442C-BF5F-C80FA03CCB59}" dt="2021-01-22T18:10:22.064" v="8" actId="1076"/>
          <ac:spMkLst>
            <pc:docMk/>
            <pc:sldMk cId="0" sldId="312"/>
            <ac:spMk id="5" creationId="{00000000-0000-0000-0000-000000000000}"/>
          </ac:spMkLst>
        </pc:spChg>
      </pc:sldChg>
      <pc:sldMasterChg chg="modSp mod modSldLayout">
        <pc:chgData name="Brian Brogaard" userId="466ef7659165ab1f" providerId="LiveId" clId="{8E2985D9-DC1F-442C-BF5F-C80FA03CCB59}" dt="2021-01-22T18:10:41.354" v="14" actId="207"/>
        <pc:sldMasterMkLst>
          <pc:docMk/>
          <pc:sldMasterMk cId="0" sldId="2147483648"/>
        </pc:sldMasterMkLst>
        <pc:spChg chg="mod">
          <ac:chgData name="Brian Brogaard" userId="466ef7659165ab1f" providerId="LiveId" clId="{8E2985D9-DC1F-442C-BF5F-C80FA03CCB59}" dt="2021-01-22T18:10:31.057" v="11" actId="207"/>
          <ac:spMkLst>
            <pc:docMk/>
            <pc:sldMasterMk cId="0" sldId="2147483648"/>
            <ac:spMk id="9" creationId="{00000000-0000-0000-0000-000000000000}"/>
          </ac:spMkLst>
        </pc:spChg>
        <pc:sldLayoutChg chg="modSp mod">
          <pc:chgData name="Brian Brogaard" userId="466ef7659165ab1f" providerId="LiveId" clId="{8E2985D9-DC1F-442C-BF5F-C80FA03CCB59}" dt="2021-01-22T18:10:41.354" v="14" actId="207"/>
          <pc:sldLayoutMkLst>
            <pc:docMk/>
            <pc:sldMasterMk cId="0" sldId="2147483648"/>
            <pc:sldLayoutMk cId="0" sldId="2147483655"/>
          </pc:sldLayoutMkLst>
          <pc:spChg chg="mod">
            <ac:chgData name="Brian Brogaard" userId="466ef7659165ab1f" providerId="LiveId" clId="{8E2985D9-DC1F-442C-BF5F-C80FA03CCB59}" dt="2021-01-22T18:10:41.354" v="14" actId="207"/>
            <ac:spMkLst>
              <pc:docMk/>
              <pc:sldMasterMk cId="0" sldId="2147483648"/>
              <pc:sldLayoutMk cId="0" sldId="2147483655"/>
              <ac:spMk id="1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CHAPTER 22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21BBC2-4DC9-4227-99DB-36A1A96745E6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50D7DF-1BA1-4218-B735-4239C9D43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CHAPTER 22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FE97F-56F6-4C03-AF90-A2BF2AF76281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r>
              <a:rPr lang="en-US" dirty="0"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dirty="0" err="1"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dirty="0"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1673-3FEA-4676-B126-2846E845E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1673-3FEA-4676-B126-2846E845E8E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8398839-9DAB-4670-95AC-1A1EEF7D58FE}" type="datetime1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CHAPTER 22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3581400"/>
          </a:xfrm>
          <a:prstGeom prst="rect">
            <a:avLst/>
          </a:prstGeom>
          <a:gradFill flip="none" rotWithShape="1">
            <a:gsLst>
              <a:gs pos="0">
                <a:srgbClr val="1C3F94">
                  <a:shade val="30000"/>
                  <a:satMod val="115000"/>
                </a:srgbClr>
              </a:gs>
              <a:gs pos="50000">
                <a:srgbClr val="1C3F94">
                  <a:shade val="67500"/>
                  <a:satMod val="115000"/>
                </a:srgbClr>
              </a:gs>
              <a:gs pos="100000">
                <a:srgbClr val="1C3F94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990600"/>
            <a:ext cx="4572000" cy="1524000"/>
          </a:xfrm>
          <a:noFill/>
        </p:spPr>
        <p:txBody>
          <a:bodyPr anchor="ctr">
            <a:noAutofit/>
          </a:bodyPr>
          <a:lstStyle>
            <a:lvl1pPr algn="ctr">
              <a:defRPr sz="28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429000"/>
            <a:ext cx="6553200" cy="2895600"/>
          </a:xfrm>
          <a:noFill/>
          <a:ln w="38100">
            <a:solidFill>
              <a:schemeClr val="bg2"/>
            </a:solidFill>
          </a:ln>
        </p:spPr>
        <p:txBody>
          <a:bodyPr tIns="182880" anchor="ctr">
            <a:normAutofit/>
          </a:bodyPr>
          <a:lstStyle>
            <a:lvl1pPr marL="0" indent="0" algn="l">
              <a:buNone/>
              <a:defRPr sz="4000">
                <a:solidFill>
                  <a:srgbClr val="1C3F94"/>
                </a:solidFill>
                <a:latin typeface="+mj-lt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l="1115" r="1115" b="1378"/>
          <a:stretch>
            <a:fillRect/>
          </a:stretch>
        </p:blipFill>
        <p:spPr bwMode="auto">
          <a:xfrm>
            <a:off x="381000" y="304800"/>
            <a:ext cx="3799520" cy="3102476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1C3F94"/>
              </a:buClr>
              <a:buSzPct val="90000"/>
              <a:buFont typeface="Wingdings" pitchFamily="2" charset="2"/>
              <a:buChar char=""/>
              <a:defRPr sz="2800"/>
            </a:lvl1pPr>
            <a:lvl2pPr>
              <a:buClr>
                <a:schemeClr val="accent6">
                  <a:lumMod val="75000"/>
                </a:schemeClr>
              </a:buClr>
              <a:buSzPct val="90000"/>
              <a:buFont typeface="Wingdings" pitchFamily="2" charset="2"/>
              <a:buChar char="l"/>
              <a:defRPr sz="2400"/>
            </a:lvl2pPr>
            <a:lvl3pPr>
              <a:buClr>
                <a:schemeClr val="accent3">
                  <a:lumMod val="75000"/>
                </a:schemeClr>
              </a:buClr>
              <a:buSzPct val="90000"/>
              <a:buFont typeface="Wingdings" pitchFamily="2" charset="2"/>
              <a:buChar char="l"/>
              <a:defRPr sz="2000"/>
            </a:lvl3pPr>
            <a:lvl4pPr>
              <a:buClr>
                <a:srgbClr val="1C3F94"/>
              </a:buClr>
              <a:defRPr sz="1800"/>
            </a:lvl4pPr>
            <a:lvl5pPr>
              <a:buClr>
                <a:srgbClr val="1C3F94"/>
              </a:buCl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998684" y="6416675"/>
            <a:ext cx="30043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solidFill>
                <a:schemeClr val="bg1"/>
              </a:solidFill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2998684" y="6416675"/>
            <a:ext cx="30043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solidFill>
                <a:schemeClr val="bg1"/>
              </a:solidFill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1828800" cy="27432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8229600" y="0"/>
            <a:ext cx="914400" cy="722531"/>
            <a:chOff x="0" y="0"/>
            <a:chExt cx="914400" cy="722531"/>
          </a:xfrm>
        </p:grpSpPr>
        <p:sp>
          <p:nvSpPr>
            <p:cNvPr id="14" name="Trapezoid 13"/>
            <p:cNvSpPr/>
            <p:nvPr/>
          </p:nvSpPr>
          <p:spPr>
            <a:xfrm flipV="1">
              <a:off x="0" y="0"/>
              <a:ext cx="914400" cy="609600"/>
            </a:xfrm>
            <a:prstGeom prst="trapezoid">
              <a:avLst/>
            </a:prstGeom>
            <a:solidFill>
              <a:srgbClr val="1C3F94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275" y="76200"/>
              <a:ext cx="7658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CHAPTER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22</a:t>
              </a:r>
            </a:p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1C3F9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1C3F94"/>
        </a:buClr>
        <a:buSzPct val="90000"/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90000"/>
        <a:buFont typeface="Wingdings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>
            <a:lumMod val="75000"/>
          </a:schemeClr>
        </a:buClr>
        <a:buSzPct val="90000"/>
        <a:buFont typeface="Wingdings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</a:t>
            </a:r>
            <a:r>
              <a:rPr lang="en-US" sz="9600" dirty="0"/>
              <a:t>22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kern="0" dirty="0"/>
              <a:t>Equilibrium Asset Valuation and Real Estate’s Price of Risk in the Capital Market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172200"/>
            <a:ext cx="2133600" cy="365125"/>
          </a:xfrm>
        </p:spPr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22.2.1</a:t>
            </a:r>
            <a:r>
              <a:rPr lang="en-US" dirty="0"/>
              <a:t> From Portfolio Theory to the </a:t>
            </a:r>
            <a:r>
              <a:rPr lang="en-US" dirty="0" err="1"/>
              <a:t>CAPM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EXHIBIT 22-3 </a:t>
            </a:r>
            <a:r>
              <a:rPr lang="en-US" dirty="0"/>
              <a:t>The </a:t>
            </a:r>
            <a:r>
              <a:rPr lang="en-US" dirty="0" err="1"/>
              <a:t>CAPM</a:t>
            </a:r>
            <a:r>
              <a:rPr lang="en-US" dirty="0"/>
              <a:t> in Graphical Form (the</a:t>
            </a:r>
            <a:br>
              <a:rPr lang="en-US" dirty="0"/>
            </a:br>
            <a:r>
              <a:rPr lang="en-US" dirty="0"/>
              <a:t>Security Market Line)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85800" y="1600200"/>
            <a:ext cx="8001000" cy="4572000"/>
            <a:chOff x="685800" y="1600200"/>
            <a:chExt cx="8001000" cy="457200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5800" y="1600200"/>
              <a:ext cx="7785791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TextBox 4"/>
            <p:cNvSpPr txBox="1"/>
            <p:nvPr/>
          </p:nvSpPr>
          <p:spPr>
            <a:xfrm rot="16200000">
              <a:off x="7061515" y="4546915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22.2.2</a:t>
            </a:r>
            <a:r>
              <a:rPr lang="en-US" dirty="0"/>
              <a:t> The Main Point in the Basic </a:t>
            </a:r>
            <a:r>
              <a:rPr lang="en-US" dirty="0" err="1"/>
              <a:t>CAPM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22.2.3 </a:t>
            </a:r>
            <a:r>
              <a:rPr lang="en-US" dirty="0"/>
              <a:t>Isn’t the </a:t>
            </a:r>
            <a:r>
              <a:rPr lang="en-US" dirty="0" err="1"/>
              <a:t>CAPM</a:t>
            </a:r>
            <a:r>
              <a:rPr lang="en-US" dirty="0"/>
              <a:t> Wrong?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22.2.4 </a:t>
            </a:r>
            <a:r>
              <a:rPr lang="en-US" dirty="0"/>
              <a:t>Strengths and Weaknesses in the Basic </a:t>
            </a:r>
            <a:r>
              <a:rPr lang="en-US" dirty="0" err="1"/>
              <a:t>CAPM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22.3 </a:t>
            </a:r>
            <a:r>
              <a:rPr lang="en-US" dirty="0"/>
              <a:t>Applying the </a:t>
            </a:r>
            <a:r>
              <a:rPr lang="en-US" dirty="0" err="1"/>
              <a:t>CAPM</a:t>
            </a:r>
            <a:r>
              <a:rPr lang="en-US" dirty="0"/>
              <a:t> to the Private Real Estate Asset Class as a Whole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22.3.1</a:t>
            </a:r>
            <a:r>
              <a:rPr lang="en-US" dirty="0"/>
              <a:t> Brief History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22.3.2</a:t>
            </a:r>
            <a:r>
              <a:rPr lang="en-US" dirty="0"/>
              <a:t> Broadening the Market Portfolio and Correcting for Smoothing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EXHIBIT 22-4A </a:t>
            </a:r>
            <a:r>
              <a:rPr lang="en-US" dirty="0"/>
              <a:t>Typical Risk and Return Expectations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7738" y="2314575"/>
            <a:ext cx="7248525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EXHIBIT 22-4B </a:t>
            </a:r>
            <a:r>
              <a:rPr lang="en-US" dirty="0"/>
              <a:t>Bob’s Expectations and the </a:t>
            </a:r>
            <a:r>
              <a:rPr lang="en-US" dirty="0" err="1"/>
              <a:t>CAPM</a:t>
            </a:r>
            <a:br>
              <a:rPr lang="en-US" dirty="0"/>
            </a:br>
            <a:r>
              <a:rPr lang="en-US" dirty="0"/>
              <a:t>Prediction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19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871616" y="1295400"/>
            <a:ext cx="7613171" cy="5029200"/>
            <a:chOff x="871616" y="1295400"/>
            <a:chExt cx="7613171" cy="5029200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71616" y="1295400"/>
              <a:ext cx="7400768" cy="502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TextBox 4"/>
            <p:cNvSpPr txBox="1"/>
            <p:nvPr/>
          </p:nvSpPr>
          <p:spPr>
            <a:xfrm rot="16200000">
              <a:off x="6859502" y="4699315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CHAPTER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73088" indent="-573088">
              <a:buNone/>
            </a:pPr>
            <a:r>
              <a:rPr lang="en-US" b="1" dirty="0">
                <a:solidFill>
                  <a:srgbClr val="1C3F94"/>
                </a:solidFill>
              </a:rPr>
              <a:t>22.1</a:t>
            </a:r>
            <a:r>
              <a:rPr lang="en-US" dirty="0"/>
              <a:t> 	Introduction and Some Threshold Points</a:t>
            </a:r>
          </a:p>
          <a:p>
            <a:pPr marL="1255713" lvl="1" indent="-682625">
              <a:buNone/>
            </a:pPr>
            <a:r>
              <a:rPr lang="en-US" sz="2600" b="1" dirty="0">
                <a:solidFill>
                  <a:srgbClr val="1C3F94"/>
                </a:solidFill>
              </a:rPr>
              <a:t>22.1.1</a:t>
            </a:r>
            <a:r>
              <a:rPr lang="en-US" sz="2600" dirty="0"/>
              <a:t> 	Practical Uses for Asset Price Theory</a:t>
            </a:r>
          </a:p>
          <a:p>
            <a:pPr marL="1255713" lvl="1" indent="-682625">
              <a:buNone/>
            </a:pPr>
            <a:r>
              <a:rPr lang="en-US" sz="2600" b="1" dirty="0">
                <a:solidFill>
                  <a:srgbClr val="1C3F94"/>
                </a:solidFill>
              </a:rPr>
              <a:t>22.1.2</a:t>
            </a:r>
            <a:r>
              <a:rPr lang="en-US" sz="2600" dirty="0"/>
              <a:t> 	A Threshold Point: What Underlies Asset Risk?</a:t>
            </a:r>
          </a:p>
          <a:p>
            <a:pPr marL="573088" indent="-573088">
              <a:buNone/>
            </a:pPr>
            <a:r>
              <a:rPr lang="en-US" b="1" dirty="0">
                <a:solidFill>
                  <a:srgbClr val="1C3F94"/>
                </a:solidFill>
              </a:rPr>
              <a:t>22.2</a:t>
            </a:r>
            <a:r>
              <a:rPr lang="en-US" dirty="0"/>
              <a:t> 	Review of Classical Asset Pricing Theory</a:t>
            </a:r>
          </a:p>
          <a:p>
            <a:pPr marL="1255713" lvl="1" indent="-682625">
              <a:buNone/>
            </a:pPr>
            <a:r>
              <a:rPr lang="en-US" sz="2600" b="1" dirty="0">
                <a:solidFill>
                  <a:srgbClr val="1C3F94"/>
                </a:solidFill>
              </a:rPr>
              <a:t>22.2.1</a:t>
            </a:r>
            <a:r>
              <a:rPr lang="en-US" sz="2600" dirty="0"/>
              <a:t> 	From Portfolio Theory to the </a:t>
            </a:r>
            <a:r>
              <a:rPr lang="en-US" sz="2600" dirty="0" err="1"/>
              <a:t>CAPM</a:t>
            </a:r>
            <a:endParaRPr lang="en-US" sz="2600" dirty="0"/>
          </a:p>
          <a:p>
            <a:pPr marL="1255713" lvl="1" indent="-682625">
              <a:buNone/>
            </a:pPr>
            <a:r>
              <a:rPr lang="en-US" sz="2600" b="1" dirty="0">
                <a:solidFill>
                  <a:srgbClr val="1C3F94"/>
                </a:solidFill>
              </a:rPr>
              <a:t>22.2.2</a:t>
            </a:r>
            <a:r>
              <a:rPr lang="en-US" sz="2600" dirty="0"/>
              <a:t> 	The Main Point in the Basic </a:t>
            </a:r>
            <a:r>
              <a:rPr lang="en-US" sz="2600" dirty="0" err="1"/>
              <a:t>CAPM</a:t>
            </a:r>
            <a:endParaRPr lang="en-US" sz="2600" dirty="0"/>
          </a:p>
          <a:p>
            <a:pPr marL="1255713" lvl="1" indent="-682625">
              <a:buNone/>
            </a:pPr>
            <a:r>
              <a:rPr lang="en-US" sz="2600" b="1" dirty="0">
                <a:solidFill>
                  <a:srgbClr val="1C3F94"/>
                </a:solidFill>
              </a:rPr>
              <a:t>22.2.3</a:t>
            </a:r>
            <a:r>
              <a:rPr lang="en-US" sz="2600" dirty="0"/>
              <a:t> 	Isn’t the </a:t>
            </a:r>
            <a:r>
              <a:rPr lang="en-US" sz="2600" dirty="0" err="1"/>
              <a:t>CAPM</a:t>
            </a:r>
            <a:r>
              <a:rPr lang="en-US" sz="2600" dirty="0"/>
              <a:t> Wrong?</a:t>
            </a:r>
          </a:p>
          <a:p>
            <a:pPr marL="1255713" lvl="1" indent="-682625">
              <a:buNone/>
            </a:pPr>
            <a:r>
              <a:rPr lang="en-US" sz="2600" b="1" dirty="0">
                <a:solidFill>
                  <a:srgbClr val="1C3F94"/>
                </a:solidFill>
              </a:rPr>
              <a:t>22.2.4</a:t>
            </a:r>
            <a:r>
              <a:rPr lang="en-US" sz="2600" dirty="0"/>
              <a:t> 	Strengths and Weaknesses in the Basic </a:t>
            </a:r>
            <a:r>
              <a:rPr lang="en-US" sz="2600" dirty="0" err="1"/>
              <a:t>CAPM</a:t>
            </a:r>
            <a:endParaRPr lang="en-US" sz="2600" dirty="0"/>
          </a:p>
          <a:p>
            <a:pPr marL="573088" indent="-573088">
              <a:buNone/>
            </a:pPr>
            <a:r>
              <a:rPr lang="en-US" b="1" dirty="0">
                <a:solidFill>
                  <a:srgbClr val="1C3F94"/>
                </a:solidFill>
              </a:rPr>
              <a:t>22.3</a:t>
            </a:r>
            <a:r>
              <a:rPr lang="en-US" dirty="0"/>
              <a:t> 	Applying the </a:t>
            </a:r>
            <a:r>
              <a:rPr lang="en-US" dirty="0" err="1"/>
              <a:t>CAPM</a:t>
            </a:r>
            <a:r>
              <a:rPr lang="en-US" dirty="0"/>
              <a:t> to the Private Real Estate Asset Class as a Whole</a:t>
            </a:r>
          </a:p>
          <a:p>
            <a:pPr marL="1255713" lvl="1" indent="-682625">
              <a:buNone/>
            </a:pPr>
            <a:r>
              <a:rPr lang="en-US" sz="2600" b="1" dirty="0">
                <a:solidFill>
                  <a:srgbClr val="1C3F94"/>
                </a:solidFill>
              </a:rPr>
              <a:t>22.3.1</a:t>
            </a:r>
            <a:r>
              <a:rPr lang="en-US" sz="2600" dirty="0"/>
              <a:t> 	Brief History</a:t>
            </a:r>
          </a:p>
          <a:p>
            <a:pPr marL="1255713" lvl="1" indent="-682625">
              <a:buNone/>
            </a:pPr>
            <a:r>
              <a:rPr lang="en-US" sz="2600" b="1" dirty="0">
                <a:solidFill>
                  <a:srgbClr val="1C3F94"/>
                </a:solidFill>
              </a:rPr>
              <a:t>22.3.2</a:t>
            </a:r>
            <a:r>
              <a:rPr lang="en-US" sz="2600" dirty="0"/>
              <a:t> 	Broadening the Market Portfolio and Correcting for Smoothing</a:t>
            </a:r>
          </a:p>
          <a:p>
            <a:pPr marL="573088" indent="-573088">
              <a:buNone/>
            </a:pPr>
            <a:r>
              <a:rPr lang="en-US" sz="2900" b="1" dirty="0">
                <a:solidFill>
                  <a:srgbClr val="1C3F94"/>
                </a:solidFill>
              </a:rPr>
              <a:t>22.4</a:t>
            </a:r>
            <a:r>
              <a:rPr lang="en-US" dirty="0"/>
              <a:t> 	Attempting to Quantify Risk and Return within the Private Real Estate Asset Class</a:t>
            </a:r>
          </a:p>
          <a:p>
            <a:pPr marL="573088" indent="-573088">
              <a:buNone/>
            </a:pPr>
            <a:r>
              <a:rPr lang="en-US" b="1" dirty="0">
                <a:solidFill>
                  <a:srgbClr val="1C3F94"/>
                </a:solidFill>
              </a:rPr>
              <a:t>22.5</a:t>
            </a:r>
            <a:r>
              <a:rPr lang="en-US" dirty="0"/>
              <a:t> 	Chapter Summary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22.4 </a:t>
            </a:r>
            <a:r>
              <a:rPr lang="en-US" dirty="0"/>
              <a:t>Attempting to Quantify Risk and Return within the Private Real Estate Asset Class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EXHIBIT 22-5 </a:t>
            </a:r>
            <a:r>
              <a:rPr lang="en-US" dirty="0"/>
              <a:t>Stock Market Historical </a:t>
            </a:r>
            <a:r>
              <a:rPr lang="en-US" dirty="0" err="1"/>
              <a:t>Fama</a:t>
            </a:r>
            <a:r>
              <a:rPr lang="en-US" dirty="0"/>
              <a:t>-French Book/Market Value Portfolios Return versus Beta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21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533296" y="1521023"/>
            <a:ext cx="6858000" cy="4879777"/>
            <a:chOff x="1533296" y="1521023"/>
            <a:chExt cx="6858000" cy="4879777"/>
          </a:xfrm>
        </p:grpSpPr>
        <p:sp>
          <p:nvSpPr>
            <p:cNvPr id="4" name="Rectangle 3"/>
            <p:cNvSpPr/>
            <p:nvPr/>
          </p:nvSpPr>
          <p:spPr>
            <a:xfrm>
              <a:off x="1533296" y="6093023"/>
              <a:ext cx="685800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/>
                <a:t>Source: Reproduced from </a:t>
              </a:r>
              <a:r>
                <a:rPr lang="en-US" sz="1400" dirty="0" err="1"/>
                <a:t>Fama</a:t>
              </a:r>
              <a:r>
                <a:rPr lang="en-US" sz="1400" dirty="0"/>
                <a:t> and French (2004), Figure 3.</a:t>
              </a:r>
            </a:p>
          </p:txBody>
        </p:sp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33296" y="1521023"/>
              <a:ext cx="6363617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EXHIBIT 22-6 </a:t>
            </a:r>
            <a:r>
              <a:rPr lang="en-US" sz="2800" dirty="0"/>
              <a:t>Risk and Return within Private Institutional Commercial Property, 2000–2011: </a:t>
            </a:r>
            <a:r>
              <a:rPr lang="en-US" sz="2800" dirty="0" err="1"/>
              <a:t>NCREIF</a:t>
            </a:r>
            <a:r>
              <a:rPr lang="en-US" sz="2800" dirty="0"/>
              <a:t> </a:t>
            </a:r>
            <a:r>
              <a:rPr lang="en-US" sz="2800" dirty="0" err="1"/>
              <a:t>Subindices</a:t>
            </a:r>
            <a:r>
              <a:rPr lang="en-US" sz="2800" dirty="0"/>
              <a:t> Based on Size and Sector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22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04900" y="1447800"/>
            <a:ext cx="6934200" cy="4955977"/>
            <a:chOff x="1104900" y="1447800"/>
            <a:chExt cx="6934200" cy="4955977"/>
          </a:xfrm>
        </p:grpSpPr>
        <p:sp>
          <p:nvSpPr>
            <p:cNvPr id="4" name="TextBox 3"/>
            <p:cNvSpPr txBox="1"/>
            <p:nvPr/>
          </p:nvSpPr>
          <p:spPr>
            <a:xfrm>
              <a:off x="1107140" y="6096000"/>
              <a:ext cx="32001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Source: Based on data from Jones (2012).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104900" y="1447800"/>
              <a:ext cx="6934200" cy="4648200"/>
              <a:chOff x="914400" y="1447800"/>
              <a:chExt cx="6934200" cy="4648200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1143000" y="1447800"/>
                <a:ext cx="6430929" cy="4572000"/>
                <a:chOff x="1026003" y="1447800"/>
                <a:chExt cx="6430929" cy="4572000"/>
              </a:xfrm>
            </p:grpSpPr>
            <p:pic>
              <p:nvPicPr>
                <p:cNvPr id="6146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1026003" y="1447800"/>
                  <a:ext cx="5709727" cy="45720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47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267200" y="4495800"/>
                  <a:ext cx="3189732" cy="7991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8" name="Rectangle 7"/>
              <p:cNvSpPr/>
              <p:nvPr/>
            </p:nvSpPr>
            <p:spPr>
              <a:xfrm>
                <a:off x="914400" y="1524000"/>
                <a:ext cx="6934200" cy="4572000"/>
              </a:xfrm>
              <a:prstGeom prst="rect">
                <a:avLst/>
              </a:prstGeom>
              <a:no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22.5 </a:t>
            </a:r>
            <a:r>
              <a:rPr lang="en-US" dirty="0"/>
              <a:t>Chapter Summary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KEY TERMS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strategic investment decisions</a:t>
            </a:r>
          </a:p>
          <a:p>
            <a:r>
              <a:rPr lang="en-US" dirty="0"/>
              <a:t>tactical investment decisions</a:t>
            </a:r>
          </a:p>
          <a:p>
            <a:r>
              <a:rPr lang="en-US" dirty="0"/>
              <a:t>capital asset pricing model (</a:t>
            </a:r>
            <a:r>
              <a:rPr lang="en-US" dirty="0" err="1"/>
              <a:t>CAPM</a:t>
            </a:r>
            <a:r>
              <a:rPr lang="en-US" dirty="0"/>
              <a:t>)</a:t>
            </a:r>
          </a:p>
          <a:p>
            <a:r>
              <a:rPr lang="en-US" dirty="0"/>
              <a:t>market price of risk</a:t>
            </a:r>
          </a:p>
          <a:p>
            <a:r>
              <a:rPr lang="en-US" dirty="0"/>
              <a:t>market portfolio</a:t>
            </a:r>
          </a:p>
          <a:p>
            <a:r>
              <a:rPr lang="en-US" dirty="0"/>
              <a:t>beta</a:t>
            </a:r>
          </a:p>
          <a:p>
            <a:r>
              <a:rPr lang="en-US" dirty="0"/>
              <a:t>security market line (</a:t>
            </a:r>
            <a:r>
              <a:rPr lang="en-US" dirty="0" err="1"/>
              <a:t>SML</a:t>
            </a:r>
            <a:r>
              <a:rPr lang="en-US" dirty="0"/>
              <a:t>)</a:t>
            </a:r>
          </a:p>
          <a:p>
            <a:r>
              <a:rPr lang="en-US" dirty="0"/>
              <a:t>systematic (</a:t>
            </a:r>
            <a:r>
              <a:rPr lang="en-US" dirty="0" err="1"/>
              <a:t>nondiversifiable</a:t>
            </a:r>
            <a:r>
              <a:rPr lang="en-US" dirty="0"/>
              <a:t>) risk</a:t>
            </a:r>
          </a:p>
          <a:p>
            <a:r>
              <a:rPr lang="en-US" dirty="0"/>
              <a:t>specific (idiosyncratic) risk</a:t>
            </a:r>
          </a:p>
          <a:p>
            <a:r>
              <a:rPr lang="en-US" dirty="0"/>
              <a:t>segmented markets</a:t>
            </a:r>
          </a:p>
          <a:p>
            <a:r>
              <a:rPr lang="en-US" dirty="0"/>
              <a:t>risk factors</a:t>
            </a:r>
          </a:p>
          <a:p>
            <a:r>
              <a:rPr lang="en-US" dirty="0"/>
              <a:t>institutional quality real estate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After reading this chapter, you should understand:</a:t>
            </a:r>
          </a:p>
          <a:p>
            <a:r>
              <a:rPr lang="en-US" dirty="0"/>
              <a:t>What is meant by equilibrium asset pricing models and how these tools are used in practice to aid macro-level investment decision making.</a:t>
            </a:r>
          </a:p>
          <a:p>
            <a:r>
              <a:rPr lang="en-US" dirty="0"/>
              <a:t>The classical </a:t>
            </a:r>
            <a:r>
              <a:rPr lang="en-US" dirty="0" err="1"/>
              <a:t>CAPM</a:t>
            </a:r>
            <a:r>
              <a:rPr lang="en-US" dirty="0"/>
              <a:t> and its major theoretical and practical strengths and weaknesses.</a:t>
            </a:r>
          </a:p>
          <a:p>
            <a:r>
              <a:rPr lang="en-US" dirty="0"/>
              <a:t>How the </a:t>
            </a:r>
            <a:r>
              <a:rPr lang="en-US" dirty="0" err="1"/>
              <a:t>CAPM</a:t>
            </a:r>
            <a:r>
              <a:rPr lang="en-US" dirty="0"/>
              <a:t> can be (or why it should be) applied to real estate and where it falls down in this regard, including a distinction between application at the overall multi-asset-class portfolio level and application at the more specific level within the private real estate asset class.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22.1</a:t>
            </a:r>
            <a:r>
              <a:rPr lang="en-US" dirty="0"/>
              <a:t> Introduction and Some Threshold Points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22.1.1</a:t>
            </a:r>
            <a:r>
              <a:rPr lang="en-US" dirty="0"/>
              <a:t> Practical Uses for Asset Price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EXHIBIT 22-1 </a:t>
            </a:r>
            <a:r>
              <a:rPr lang="en-US" dirty="0"/>
              <a:t>The Relationship between Equilibrium Asset Price Models and Investment Policy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991963" y="1295400"/>
            <a:ext cx="7390037" cy="5029200"/>
            <a:chOff x="991963" y="1295400"/>
            <a:chExt cx="7390037" cy="5029200"/>
          </a:xfrm>
        </p:grpSpPr>
        <p:sp>
          <p:nvSpPr>
            <p:cNvPr id="8" name="TextBox 7"/>
            <p:cNvSpPr txBox="1"/>
            <p:nvPr/>
          </p:nvSpPr>
          <p:spPr>
            <a:xfrm rot="16200000">
              <a:off x="6756715" y="4699315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91963" y="1295400"/>
              <a:ext cx="7161437" cy="502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22.1.2</a:t>
            </a:r>
            <a:r>
              <a:rPr lang="en-US" dirty="0"/>
              <a:t> A Threshold Point: What Underlies Asset Risk?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EXHIBIT 22-2 </a:t>
            </a:r>
            <a:r>
              <a:rPr lang="en-US" dirty="0"/>
              <a:t>The Effect of Varying Cash Flow Expectations and Varying Return Expectations in a Present Value Model of Commercial Property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864540" y="1532965"/>
            <a:ext cx="5414920" cy="4870812"/>
            <a:chOff x="1864540" y="1532965"/>
            <a:chExt cx="5414920" cy="4870812"/>
          </a:xfrm>
        </p:grpSpPr>
        <p:sp>
          <p:nvSpPr>
            <p:cNvPr id="4" name="Rectangle 3"/>
            <p:cNvSpPr/>
            <p:nvPr/>
          </p:nvSpPr>
          <p:spPr>
            <a:xfrm>
              <a:off x="1864540" y="6096000"/>
              <a:ext cx="4572000" cy="30777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sz="1400" dirty="0"/>
                <a:t>Source: </a:t>
              </a:r>
              <a:r>
                <a:rPr lang="en-US" sz="1400" dirty="0" err="1"/>
                <a:t>Geltner</a:t>
              </a:r>
              <a:r>
                <a:rPr lang="en-US" sz="1400" dirty="0"/>
                <a:t> and Mei (1995).</a:t>
              </a:r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64540" y="1532965"/>
              <a:ext cx="5414920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22.2</a:t>
            </a:r>
            <a:r>
              <a:rPr lang="en-US" dirty="0"/>
              <a:t> Review of Classical Asset Pricing Theory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598</Words>
  <Application>Microsoft Office PowerPoint</Application>
  <PresentationFormat>On-screen Show (4:3)</PresentationFormat>
  <Paragraphs>88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Lato</vt:lpstr>
      <vt:lpstr>Times New Roman</vt:lpstr>
      <vt:lpstr>Wingdings</vt:lpstr>
      <vt:lpstr>Office Theme</vt:lpstr>
      <vt:lpstr>Chapter 22</vt:lpstr>
      <vt:lpstr>CHAPTER OUTLINE</vt:lpstr>
      <vt:lpstr>LEARNING OBJECTIVES</vt:lpstr>
      <vt:lpstr>22.1 Introduction and Some Threshold Points</vt:lpstr>
      <vt:lpstr>22.1.1 Practical Uses for Asset Price Theory</vt:lpstr>
      <vt:lpstr>EXHIBIT 22-1 The Relationship between Equilibrium Asset Price Models and Investment Policy</vt:lpstr>
      <vt:lpstr>22.1.2 A Threshold Point: What Underlies Asset Risk?</vt:lpstr>
      <vt:lpstr>EXHIBIT 22-2 The Effect of Varying Cash Flow Expectations and Varying Return Expectations in a Present Value Model of Commercial Property</vt:lpstr>
      <vt:lpstr>22.2 Review of Classical Asset Pricing Theory</vt:lpstr>
      <vt:lpstr>22.2.1 From Portfolio Theory to the CAPM</vt:lpstr>
      <vt:lpstr>EXHIBIT 22-3 The CAPM in Graphical Form (the Security Market Line) </vt:lpstr>
      <vt:lpstr>22.2.2 The Main Point in the Basic CAPM</vt:lpstr>
      <vt:lpstr>22.2.3 Isn’t the CAPM Wrong?</vt:lpstr>
      <vt:lpstr>22.2.4 Strengths and Weaknesses in the Basic CAPM</vt:lpstr>
      <vt:lpstr>22.3 Applying the CAPM to the Private Real Estate Asset Class as a Whole</vt:lpstr>
      <vt:lpstr>22.3.1 Brief History</vt:lpstr>
      <vt:lpstr>22.3.2 Broadening the Market Portfolio and Correcting for Smoothing</vt:lpstr>
      <vt:lpstr>EXHIBIT 22-4A Typical Risk and Return Expectations</vt:lpstr>
      <vt:lpstr>EXHIBIT 22-4B Bob’s Expectations and the CAPM Prediction</vt:lpstr>
      <vt:lpstr>22.4 Attempting to Quantify Risk and Return within the Private Real Estate Asset Class</vt:lpstr>
      <vt:lpstr>EXHIBIT 22-5 Stock Market Historical Fama-French Book/Market Value Portfolios Return versus Beta</vt:lpstr>
      <vt:lpstr>EXHIBIT 22-6 Risk and Return within Private Institutional Commercial Property, 2000–2011: NCREIF Subindices Based on Size and Sector</vt:lpstr>
      <vt:lpstr>22.5 Chapter Summary</vt:lpstr>
      <vt:lpstr>KEY TERMS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</dc:creator>
  <cp:lastModifiedBy>Brian Brogaard</cp:lastModifiedBy>
  <cp:revision>68</cp:revision>
  <dcterms:created xsi:type="dcterms:W3CDTF">2013-02-04T22:06:42Z</dcterms:created>
  <dcterms:modified xsi:type="dcterms:W3CDTF">2021-01-22T18:11:01Z</dcterms:modified>
</cp:coreProperties>
</file>