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8" r:id="rId2"/>
    <p:sldId id="267" r:id="rId3"/>
    <p:sldId id="269" r:id="rId4"/>
    <p:sldId id="270" r:id="rId5"/>
    <p:sldId id="299" r:id="rId6"/>
    <p:sldId id="285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40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29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A1B7ED"/>
    <a:srgbClr val="8481C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68811F-BBEF-400F-9FA9-73C893841010}" v="1" dt="2021-01-22T18:09:34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111" d="100"/>
          <a:sy n="111" d="100"/>
        </p:scale>
        <p:origin x="22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09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8"/>
    </p:cViewPr>
  </p:sorterViewPr>
  <p:notesViewPr>
    <p:cSldViewPr>
      <p:cViewPr varScale="1">
        <p:scale>
          <a:sx n="84" d="100"/>
          <a:sy n="84" d="100"/>
        </p:scale>
        <p:origin x="38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rogaard" userId="466ef7659165ab1f" providerId="LiveId" clId="{E768811F-BBEF-400F-9FA9-73C893841010}"/>
    <pc:docChg chg="modSld modMainMaster modNotesMaster modHandout">
      <pc:chgData name="Brian Brogaard" userId="466ef7659165ab1f" providerId="LiveId" clId="{E768811F-BBEF-400F-9FA9-73C893841010}" dt="2021-01-22T18:09:41.189" v="46" actId="255"/>
      <pc:docMkLst>
        <pc:docMk/>
      </pc:docMkLst>
      <pc:sldChg chg="modNotes">
        <pc:chgData name="Brian Brogaard" userId="466ef7659165ab1f" providerId="LiveId" clId="{E768811F-BBEF-400F-9FA9-73C893841010}" dt="2021-01-22T18:07:15.736" v="1" actId="255"/>
        <pc:sldMkLst>
          <pc:docMk/>
          <pc:sldMk cId="0" sldId="268"/>
        </pc:sldMkLst>
      </pc:sldChg>
      <pc:sldChg chg="modSp mod">
        <pc:chgData name="Brian Brogaard" userId="466ef7659165ab1f" providerId="LiveId" clId="{E768811F-BBEF-400F-9FA9-73C893841010}" dt="2021-01-22T18:07:22.874" v="3" actId="1076"/>
        <pc:sldMkLst>
          <pc:docMk/>
          <pc:sldMk cId="0" sldId="303"/>
        </pc:sldMkLst>
        <pc:spChg chg="mod">
          <ac:chgData name="Brian Brogaard" userId="466ef7659165ab1f" providerId="LiveId" clId="{E768811F-BBEF-400F-9FA9-73C893841010}" dt="2021-01-22T18:07:22.874" v="3" actId="1076"/>
          <ac:spMkLst>
            <pc:docMk/>
            <pc:sldMk cId="0" sldId="303"/>
            <ac:spMk id="4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7:28.042" v="5" actId="1076"/>
        <pc:sldMkLst>
          <pc:docMk/>
          <pc:sldMk cId="0" sldId="305"/>
        </pc:sldMkLst>
        <pc:spChg chg="mod">
          <ac:chgData name="Brian Brogaard" userId="466ef7659165ab1f" providerId="LiveId" clId="{E768811F-BBEF-400F-9FA9-73C893841010}" dt="2021-01-22T18:07:28.042" v="5" actId="1076"/>
          <ac:spMkLst>
            <pc:docMk/>
            <pc:sldMk cId="0" sldId="305"/>
            <ac:spMk id="4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7:32.352" v="7" actId="1076"/>
        <pc:sldMkLst>
          <pc:docMk/>
          <pc:sldMk cId="0" sldId="311"/>
        </pc:sldMkLst>
        <pc:spChg chg="mod">
          <ac:chgData name="Brian Brogaard" userId="466ef7659165ab1f" providerId="LiveId" clId="{E768811F-BBEF-400F-9FA9-73C893841010}" dt="2021-01-22T18:07:32.352" v="7" actId="1076"/>
          <ac:spMkLst>
            <pc:docMk/>
            <pc:sldMk cId="0" sldId="311"/>
            <ac:spMk id="4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7:37.745" v="9" actId="1076"/>
        <pc:sldMkLst>
          <pc:docMk/>
          <pc:sldMk cId="0" sldId="313"/>
        </pc:sldMkLst>
        <pc:spChg chg="mod">
          <ac:chgData name="Brian Brogaard" userId="466ef7659165ab1f" providerId="LiveId" clId="{E768811F-BBEF-400F-9FA9-73C893841010}" dt="2021-01-22T18:07:37.745" v="9" actId="1076"/>
          <ac:spMkLst>
            <pc:docMk/>
            <pc:sldMk cId="0" sldId="313"/>
            <ac:spMk id="4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7:43.249" v="11" actId="1076"/>
        <pc:sldMkLst>
          <pc:docMk/>
          <pc:sldMk cId="0" sldId="314"/>
        </pc:sldMkLst>
        <pc:spChg chg="mod">
          <ac:chgData name="Brian Brogaard" userId="466ef7659165ab1f" providerId="LiveId" clId="{E768811F-BBEF-400F-9FA9-73C893841010}" dt="2021-01-22T18:07:43.249" v="11" actId="1076"/>
          <ac:spMkLst>
            <pc:docMk/>
            <pc:sldMk cId="0" sldId="314"/>
            <ac:spMk id="4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7:49.135" v="13" actId="1076"/>
        <pc:sldMkLst>
          <pc:docMk/>
          <pc:sldMk cId="0" sldId="315"/>
        </pc:sldMkLst>
        <pc:spChg chg="mod">
          <ac:chgData name="Brian Brogaard" userId="466ef7659165ab1f" providerId="LiveId" clId="{E768811F-BBEF-400F-9FA9-73C893841010}" dt="2021-01-22T18:07:49.135" v="13" actId="1076"/>
          <ac:spMkLst>
            <pc:docMk/>
            <pc:sldMk cId="0" sldId="315"/>
            <ac:spMk id="4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7:56.186" v="15" actId="1076"/>
        <pc:sldMkLst>
          <pc:docMk/>
          <pc:sldMk cId="0" sldId="317"/>
        </pc:sldMkLst>
        <pc:spChg chg="mod">
          <ac:chgData name="Brian Brogaard" userId="466ef7659165ab1f" providerId="LiveId" clId="{E768811F-BBEF-400F-9FA9-73C893841010}" dt="2021-01-22T18:07:56.186" v="15" actId="1076"/>
          <ac:spMkLst>
            <pc:docMk/>
            <pc:sldMk cId="0" sldId="317"/>
            <ac:spMk id="4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8:01.277" v="17" actId="1076"/>
        <pc:sldMkLst>
          <pc:docMk/>
          <pc:sldMk cId="0" sldId="318"/>
        </pc:sldMkLst>
        <pc:spChg chg="mod">
          <ac:chgData name="Brian Brogaard" userId="466ef7659165ab1f" providerId="LiveId" clId="{E768811F-BBEF-400F-9FA9-73C893841010}" dt="2021-01-22T18:08:01.277" v="17" actId="1076"/>
          <ac:spMkLst>
            <pc:docMk/>
            <pc:sldMk cId="0" sldId="318"/>
            <ac:spMk id="4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8:08.543" v="19" actId="1076"/>
        <pc:sldMkLst>
          <pc:docMk/>
          <pc:sldMk cId="0" sldId="320"/>
        </pc:sldMkLst>
        <pc:spChg chg="mod">
          <ac:chgData name="Brian Brogaard" userId="466ef7659165ab1f" providerId="LiveId" clId="{E768811F-BBEF-400F-9FA9-73C893841010}" dt="2021-01-22T18:08:08.543" v="19" actId="1076"/>
          <ac:spMkLst>
            <pc:docMk/>
            <pc:sldMk cId="0" sldId="320"/>
            <ac:spMk id="4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8:15.766" v="21" actId="1076"/>
        <pc:sldMkLst>
          <pc:docMk/>
          <pc:sldMk cId="0" sldId="322"/>
        </pc:sldMkLst>
        <pc:spChg chg="mod">
          <ac:chgData name="Brian Brogaard" userId="466ef7659165ab1f" providerId="LiveId" clId="{E768811F-BBEF-400F-9FA9-73C893841010}" dt="2021-01-22T18:08:15.766" v="21" actId="1076"/>
          <ac:spMkLst>
            <pc:docMk/>
            <pc:sldMk cId="0" sldId="322"/>
            <ac:spMk id="4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8:21.861" v="23" actId="1076"/>
        <pc:sldMkLst>
          <pc:docMk/>
          <pc:sldMk cId="0" sldId="323"/>
        </pc:sldMkLst>
        <pc:spChg chg="mod">
          <ac:chgData name="Brian Brogaard" userId="466ef7659165ab1f" providerId="LiveId" clId="{E768811F-BBEF-400F-9FA9-73C893841010}" dt="2021-01-22T18:08:21.861" v="23" actId="1076"/>
          <ac:spMkLst>
            <pc:docMk/>
            <pc:sldMk cId="0" sldId="323"/>
            <ac:spMk id="4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8:27.318" v="25" actId="1076"/>
        <pc:sldMkLst>
          <pc:docMk/>
          <pc:sldMk cId="0" sldId="326"/>
        </pc:sldMkLst>
        <pc:spChg chg="mod">
          <ac:chgData name="Brian Brogaard" userId="466ef7659165ab1f" providerId="LiveId" clId="{E768811F-BBEF-400F-9FA9-73C893841010}" dt="2021-01-22T18:08:27.318" v="25" actId="1076"/>
          <ac:spMkLst>
            <pc:docMk/>
            <pc:sldMk cId="0" sldId="326"/>
            <ac:spMk id="4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8:33.405" v="27" actId="1076"/>
        <pc:sldMkLst>
          <pc:docMk/>
          <pc:sldMk cId="0" sldId="327"/>
        </pc:sldMkLst>
        <pc:spChg chg="mod">
          <ac:chgData name="Brian Brogaard" userId="466ef7659165ab1f" providerId="LiveId" clId="{E768811F-BBEF-400F-9FA9-73C893841010}" dt="2021-01-22T18:08:33.405" v="27" actId="1076"/>
          <ac:spMkLst>
            <pc:docMk/>
            <pc:sldMk cId="0" sldId="327"/>
            <ac:spMk id="4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8:40.462" v="29" actId="1076"/>
        <pc:sldMkLst>
          <pc:docMk/>
          <pc:sldMk cId="0" sldId="328"/>
        </pc:sldMkLst>
        <pc:spChg chg="mod">
          <ac:chgData name="Brian Brogaard" userId="466ef7659165ab1f" providerId="LiveId" clId="{E768811F-BBEF-400F-9FA9-73C893841010}" dt="2021-01-22T18:08:40.462" v="29" actId="1076"/>
          <ac:spMkLst>
            <pc:docMk/>
            <pc:sldMk cId="0" sldId="328"/>
            <ac:spMk id="4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8:48.619" v="31" actId="1076"/>
        <pc:sldMkLst>
          <pc:docMk/>
          <pc:sldMk cId="0" sldId="336"/>
        </pc:sldMkLst>
        <pc:spChg chg="mod">
          <ac:chgData name="Brian Brogaard" userId="466ef7659165ab1f" providerId="LiveId" clId="{E768811F-BBEF-400F-9FA9-73C893841010}" dt="2021-01-22T18:08:48.619" v="31" actId="1076"/>
          <ac:spMkLst>
            <pc:docMk/>
            <pc:sldMk cId="0" sldId="336"/>
            <ac:spMk id="4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8:57.763" v="33" actId="1076"/>
        <pc:sldMkLst>
          <pc:docMk/>
          <pc:sldMk cId="0" sldId="337"/>
        </pc:sldMkLst>
        <pc:spChg chg="mod">
          <ac:chgData name="Brian Brogaard" userId="466ef7659165ab1f" providerId="LiveId" clId="{E768811F-BBEF-400F-9FA9-73C893841010}" dt="2021-01-22T18:08:57.763" v="33" actId="1076"/>
          <ac:spMkLst>
            <pc:docMk/>
            <pc:sldMk cId="0" sldId="337"/>
            <ac:spMk id="9" creationId="{00000000-0000-0000-0000-000000000000}"/>
          </ac:spMkLst>
        </pc:spChg>
      </pc:sldChg>
      <pc:sldChg chg="modSp mod">
        <pc:chgData name="Brian Brogaard" userId="466ef7659165ab1f" providerId="LiveId" clId="{E768811F-BBEF-400F-9FA9-73C893841010}" dt="2021-01-22T18:09:06.112" v="35" actId="1076"/>
        <pc:sldMkLst>
          <pc:docMk/>
          <pc:sldMk cId="0" sldId="338"/>
        </pc:sldMkLst>
        <pc:spChg chg="mod">
          <ac:chgData name="Brian Brogaard" userId="466ef7659165ab1f" providerId="LiveId" clId="{E768811F-BBEF-400F-9FA9-73C893841010}" dt="2021-01-22T18:09:06.112" v="35" actId="1076"/>
          <ac:spMkLst>
            <pc:docMk/>
            <pc:sldMk cId="0" sldId="338"/>
            <ac:spMk id="8" creationId="{00000000-0000-0000-0000-000000000000}"/>
          </ac:spMkLst>
        </pc:spChg>
      </pc:sldChg>
      <pc:sldMasterChg chg="modSp mod modSldLayout">
        <pc:chgData name="Brian Brogaard" userId="466ef7659165ab1f" providerId="LiveId" clId="{E768811F-BBEF-400F-9FA9-73C893841010}" dt="2021-01-22T18:09:24.107" v="41" actId="207"/>
        <pc:sldMasterMkLst>
          <pc:docMk/>
          <pc:sldMasterMk cId="0" sldId="2147483648"/>
        </pc:sldMasterMkLst>
        <pc:spChg chg="mod">
          <ac:chgData name="Brian Brogaard" userId="466ef7659165ab1f" providerId="LiveId" clId="{E768811F-BBEF-400F-9FA9-73C893841010}" dt="2021-01-22T18:09:16.381" v="38" actId="255"/>
          <ac:spMkLst>
            <pc:docMk/>
            <pc:sldMasterMk cId="0" sldId="2147483648"/>
            <ac:spMk id="9" creationId="{00000000-0000-0000-0000-000000000000}"/>
          </ac:spMkLst>
        </pc:spChg>
        <pc:sldLayoutChg chg="modSp mod">
          <pc:chgData name="Brian Brogaard" userId="466ef7659165ab1f" providerId="LiveId" clId="{E768811F-BBEF-400F-9FA9-73C893841010}" dt="2021-01-22T18:09:24.107" v="41" actId="207"/>
          <pc:sldLayoutMkLst>
            <pc:docMk/>
            <pc:sldMasterMk cId="0" sldId="2147483648"/>
            <pc:sldLayoutMk cId="0" sldId="2147483655"/>
          </pc:sldLayoutMkLst>
          <pc:spChg chg="mod">
            <ac:chgData name="Brian Brogaard" userId="466ef7659165ab1f" providerId="LiveId" clId="{E768811F-BBEF-400F-9FA9-73C893841010}" dt="2021-01-22T18:09:24.107" v="41" actId="207"/>
            <ac:spMkLst>
              <pc:docMk/>
              <pc:sldMasterMk cId="0" sldId="2147483648"/>
              <pc:sldLayoutMk cId="0" sldId="2147483655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21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EA907-2ACD-4AD8-B784-145D02114D0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B38FB-ED47-46F9-A3CD-BBA9BE23B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21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dirty="0" err="1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dirty="0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DDD7349-CF47-47D5-B7F8-75A6DE5894A5}" type="datetime1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CHAPTER 21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 anchor="ctr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21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sz="9600" dirty="0"/>
              <a:t>21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kern="0" dirty="0"/>
              <a:t>Real Estate and Portfolio Theory: Strategic Investment Considerations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21-2 </a:t>
            </a:r>
            <a:r>
              <a:rPr lang="en-US" dirty="0"/>
              <a:t>Utility Preference Surface (indifference curves) of an Investor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86826" y="1600200"/>
            <a:ext cx="8622395" cy="3694611"/>
            <a:chOff x="386826" y="1600200"/>
            <a:chExt cx="8622395" cy="3694611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383936" y="3669526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1474" y="2468880"/>
              <a:ext cx="305819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2468880"/>
              <a:ext cx="308416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89474" y="1828800"/>
              <a:ext cx="4114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Panel A: </a:t>
              </a:r>
              <a:br>
                <a:rPr lang="en-US" sz="1600" b="1" dirty="0"/>
              </a:br>
              <a:r>
                <a:rPr lang="en-US" sz="1600" b="1" dirty="0"/>
                <a:t>Conservative (relatively risk-averse) investor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24400" y="1828800"/>
              <a:ext cx="32819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Panel B: </a:t>
              </a:r>
              <a:br>
                <a:rPr lang="en-US" sz="1600" b="1" dirty="0"/>
              </a:br>
              <a:r>
                <a:rPr lang="en-US" sz="1600" b="1" dirty="0"/>
                <a:t>Aggressive (less risk-averse) investor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9474" y="3048000"/>
              <a:ext cx="820609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Return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50200" y="4754880"/>
              <a:ext cx="556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Risk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02289" y="4754880"/>
              <a:ext cx="556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Risk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24400" y="3048000"/>
              <a:ext cx="8206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Return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6826" y="1600200"/>
              <a:ext cx="8376174" cy="36576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21.2.2</a:t>
            </a:r>
            <a:r>
              <a:rPr lang="en-US" dirty="0"/>
              <a:t> Portfolio Theory and Diversification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21-3 </a:t>
            </a:r>
            <a:r>
              <a:rPr lang="en-US" dirty="0"/>
              <a:t>Portfolio Dominance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62025" y="1628775"/>
            <a:ext cx="7432228" cy="3600450"/>
            <a:chOff x="962025" y="1628775"/>
            <a:chExt cx="7432228" cy="360045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6768968" y="3603940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2025" y="1628775"/>
              <a:ext cx="7219950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21.2.3</a:t>
            </a:r>
            <a:r>
              <a:rPr lang="en-US" dirty="0"/>
              <a:t> Perceived Role of Real Estate in the Mixed-Asset Portfolio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21-4A </a:t>
            </a:r>
            <a:r>
              <a:rPr lang="en-US" dirty="0"/>
              <a:t>Scatter-Plot of Annual Stock and Bond Total Returns, 1970–2010 Based on </a:t>
            </a:r>
            <a:r>
              <a:rPr lang="en-US" dirty="0" err="1"/>
              <a:t>S&amp;P</a:t>
            </a:r>
            <a:r>
              <a:rPr lang="en-US" dirty="0"/>
              <a:t> 500 and Long-Term Treasury Bonds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48803" y="1600200"/>
            <a:ext cx="6582154" cy="4800600"/>
            <a:chOff x="1248803" y="1600200"/>
            <a:chExt cx="6582154" cy="4800600"/>
          </a:xfrm>
        </p:grpSpPr>
        <p:sp>
          <p:nvSpPr>
            <p:cNvPr id="5" name="Rectangle 4"/>
            <p:cNvSpPr/>
            <p:nvPr/>
          </p:nvSpPr>
          <p:spPr>
            <a:xfrm>
              <a:off x="1248803" y="6062246"/>
              <a:ext cx="16467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Source: Ibbotson.</a:t>
              </a: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3043" y="1600200"/>
              <a:ext cx="6517914" cy="448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21-4B </a:t>
            </a:r>
            <a:r>
              <a:rPr lang="en-US" dirty="0"/>
              <a:t>Scatter-Plot of Annual Real Estate and Bond Total Returns, 1970–2010 Based on Long-Term Treasury Bonds and Unsmoothed </a:t>
            </a:r>
            <a:r>
              <a:rPr lang="en-US" dirty="0" err="1"/>
              <a:t>NCREIF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57180" y="1600200"/>
            <a:ext cx="6629641" cy="4771303"/>
            <a:chOff x="1257180" y="1600200"/>
            <a:chExt cx="6629641" cy="4771303"/>
          </a:xfrm>
        </p:grpSpPr>
        <p:sp>
          <p:nvSpPr>
            <p:cNvPr id="5" name="Rectangle 4"/>
            <p:cNvSpPr/>
            <p:nvPr/>
          </p:nvSpPr>
          <p:spPr>
            <a:xfrm>
              <a:off x="1295400" y="6063726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/>
                <a:t>Source: Ibbotson, </a:t>
              </a:r>
              <a:r>
                <a:rPr lang="en-US" sz="1400" dirty="0" err="1"/>
                <a:t>NCREIF</a:t>
              </a:r>
              <a:r>
                <a:rPr lang="en-US" sz="1400" dirty="0"/>
                <a:t>, and authors.</a:t>
              </a: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7180" y="1600200"/>
              <a:ext cx="6629641" cy="448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21-5A </a:t>
            </a:r>
            <a:r>
              <a:rPr lang="en-US" dirty="0"/>
              <a:t>Annual Periodic Total Returns, Large and Small Stock, 50/50 Portfolio, 1970–2010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7688" y="1390650"/>
            <a:ext cx="8048625" cy="5013127"/>
            <a:chOff x="547688" y="1390650"/>
            <a:chExt cx="8048625" cy="5013127"/>
          </a:xfrm>
        </p:grpSpPr>
        <p:sp>
          <p:nvSpPr>
            <p:cNvPr id="4" name="Rectangle 3"/>
            <p:cNvSpPr/>
            <p:nvPr/>
          </p:nvSpPr>
          <p:spPr>
            <a:xfrm>
              <a:off x="547688" y="6096000"/>
              <a:ext cx="54340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ea typeface="+mj-ea"/>
                  <a:cs typeface="+mj-cs"/>
                </a:rPr>
                <a:t>Source: Ibbotson, </a:t>
              </a:r>
              <a:r>
                <a:rPr lang="en-US" sz="1400" dirty="0" err="1">
                  <a:ea typeface="+mj-ea"/>
                  <a:cs typeface="+mj-cs"/>
                </a:rPr>
                <a:t>NCREIF</a:t>
              </a:r>
              <a:r>
                <a:rPr lang="en-US" sz="1400" dirty="0">
                  <a:ea typeface="+mj-ea"/>
                  <a:cs typeface="+mj-cs"/>
                </a:rPr>
                <a:t>, and authors</a:t>
              </a:r>
              <a:endParaRPr lang="en-US" sz="1400" dirty="0"/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7688" y="1390650"/>
              <a:ext cx="8048625" cy="462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21-5B </a:t>
            </a:r>
            <a:r>
              <a:rPr lang="en-US" dirty="0"/>
              <a:t>Annual Periodic Total Returns, Long-Term Bonds and Real Estate, 1970–2010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2450" y="1371600"/>
            <a:ext cx="8039100" cy="4994077"/>
            <a:chOff x="552450" y="1371600"/>
            <a:chExt cx="8039100" cy="4994077"/>
          </a:xfrm>
        </p:grpSpPr>
        <p:sp>
          <p:nvSpPr>
            <p:cNvPr id="4" name="Rectangle 3"/>
            <p:cNvSpPr/>
            <p:nvPr/>
          </p:nvSpPr>
          <p:spPr>
            <a:xfrm>
              <a:off x="552450" y="6057900"/>
              <a:ext cx="484028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ea typeface="+mj-ea"/>
                  <a:cs typeface="+mj-cs"/>
                </a:rPr>
                <a:t>Source: Ibbotson, </a:t>
              </a:r>
              <a:r>
                <a:rPr lang="en-US" sz="1400" dirty="0" err="1">
                  <a:ea typeface="+mj-ea"/>
                  <a:cs typeface="+mj-cs"/>
                </a:rPr>
                <a:t>NCREIF</a:t>
              </a:r>
              <a:r>
                <a:rPr lang="en-US" sz="1400" dirty="0">
                  <a:ea typeface="+mj-ea"/>
                  <a:cs typeface="+mj-cs"/>
                </a:rPr>
                <a:t>, and authors.</a:t>
              </a:r>
              <a:endParaRPr lang="en-US" sz="1400" dirty="0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2450" y="1371600"/>
              <a:ext cx="8039100" cy="461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21-6 </a:t>
            </a:r>
            <a:r>
              <a:rPr lang="en-US" dirty="0"/>
              <a:t>Stock and Real Estate Returns, 1970–2011, 42 Yearly Total Returns to </a:t>
            </a:r>
            <a:r>
              <a:rPr lang="en-US" dirty="0" err="1"/>
              <a:t>S&amp;P</a:t>
            </a:r>
            <a:r>
              <a:rPr lang="en-US" dirty="0"/>
              <a:t> 500 and </a:t>
            </a:r>
            <a:r>
              <a:rPr lang="en-US" dirty="0" err="1"/>
              <a:t>NCREIF</a:t>
            </a:r>
            <a:r>
              <a:rPr lang="en-US" dirty="0"/>
              <a:t>-based </a:t>
            </a:r>
            <a:r>
              <a:rPr lang="en-US" dirty="0" err="1"/>
              <a:t>TBI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50627" y="1597512"/>
            <a:ext cx="7289836" cy="4741301"/>
            <a:chOff x="1050627" y="1597512"/>
            <a:chExt cx="7289836" cy="4741301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6715178" y="4713528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0627" y="1597512"/>
              <a:ext cx="7042746" cy="466344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21.2.4</a:t>
            </a:r>
            <a:r>
              <a:rPr lang="en-US" dirty="0"/>
              <a:t> The Efficient Frontier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CHAPTER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pPr marL="573088" indent="-573088">
              <a:spcBef>
                <a:spcPts val="300"/>
              </a:spcBef>
              <a:buNone/>
            </a:pPr>
            <a:r>
              <a:rPr lang="en-US" sz="1800" b="1" dirty="0">
                <a:solidFill>
                  <a:srgbClr val="1C3F94"/>
                </a:solidFill>
              </a:rPr>
              <a:t>21.1</a:t>
            </a:r>
            <a:r>
              <a:rPr lang="en-US" sz="1800" dirty="0"/>
              <a:t> 	Numerical Example of the Portfolio Allocation Problem: Real Estate in the Mixed-Asset Portfolio</a:t>
            </a:r>
          </a:p>
          <a:p>
            <a:pPr marL="573088" indent="-573088">
              <a:spcBef>
                <a:spcPts val="300"/>
              </a:spcBef>
              <a:buNone/>
            </a:pPr>
            <a:r>
              <a:rPr lang="en-US" sz="1800" b="1" dirty="0">
                <a:solidFill>
                  <a:srgbClr val="1C3F94"/>
                </a:solidFill>
              </a:rPr>
              <a:t>21.2</a:t>
            </a:r>
            <a:r>
              <a:rPr lang="en-US" sz="1800" dirty="0"/>
              <a:t> 	Basic Mean-Variance Portfolio Theory (</a:t>
            </a:r>
            <a:r>
              <a:rPr lang="en-US" sz="1800" dirty="0" err="1"/>
              <a:t>MPT</a:t>
            </a:r>
            <a:r>
              <a:rPr lang="en-US" sz="1800" dirty="0"/>
              <a:t>)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1C3F94"/>
                </a:solidFill>
              </a:rPr>
              <a:t>21.2.1</a:t>
            </a:r>
            <a:r>
              <a:rPr lang="en-US" sz="1600" dirty="0"/>
              <a:t> 	Investor Preferences and Dominant Portfolios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1C3F94"/>
                </a:solidFill>
              </a:rPr>
              <a:t>21.2.2</a:t>
            </a:r>
            <a:r>
              <a:rPr lang="en-US" sz="1600" dirty="0"/>
              <a:t> 	Portfolio Theory and Diversification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1C3F94"/>
                </a:solidFill>
              </a:rPr>
              <a:t>21.2.3</a:t>
            </a:r>
            <a:r>
              <a:rPr lang="en-US" sz="1600" dirty="0"/>
              <a:t> 	Perceived Role of Real Estate in the Mixed-Asset Portfolio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1C3F94"/>
                </a:solidFill>
              </a:rPr>
              <a:t>21.2.4</a:t>
            </a:r>
            <a:r>
              <a:rPr lang="en-US" sz="1600" dirty="0"/>
              <a:t> 	The Efficient Frontier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1C3F94"/>
                </a:solidFill>
              </a:rPr>
              <a:t>21.2.5</a:t>
            </a:r>
            <a:r>
              <a:rPr lang="en-US" sz="1600" dirty="0"/>
              <a:t> 	Bringing in Investor Preferences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1C3F94"/>
                </a:solidFill>
              </a:rPr>
              <a:t>21.2.6</a:t>
            </a:r>
            <a:r>
              <a:rPr lang="en-US" sz="1600" dirty="0"/>
              <a:t> 	Major Implications of Portfolio Theory for Real Estate Investment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1C3F94"/>
                </a:solidFill>
              </a:rPr>
              <a:t>21.2.7</a:t>
            </a:r>
            <a:r>
              <a:rPr lang="en-US" sz="1600" dirty="0"/>
              <a:t> 	Expanding the Asset Class Choice Set: The Role of REITs</a:t>
            </a:r>
          </a:p>
          <a:p>
            <a:pPr marL="573088" indent="-573088">
              <a:spcBef>
                <a:spcPts val="300"/>
              </a:spcBef>
              <a:buNone/>
            </a:pPr>
            <a:r>
              <a:rPr lang="en-US" sz="1800" b="1" dirty="0">
                <a:solidFill>
                  <a:srgbClr val="1C3F94"/>
                </a:solidFill>
              </a:rPr>
              <a:t>21.3</a:t>
            </a:r>
            <a:r>
              <a:rPr lang="en-US" sz="1800" dirty="0"/>
              <a:t> 	Allowing for a Riskless Asset: The Two-Fund Theorem and the Sharpe-Maximizing Portfolio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1C3F94"/>
                </a:solidFill>
              </a:rPr>
              <a:t>21.3.1</a:t>
            </a:r>
            <a:r>
              <a:rPr lang="en-US" sz="1600" dirty="0"/>
              <a:t> 	Two-Fund Theorem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1C3F94"/>
                </a:solidFill>
              </a:rPr>
              <a:t>21.3.2</a:t>
            </a:r>
            <a:r>
              <a:rPr lang="en-US" sz="1600" dirty="0"/>
              <a:t> 	Sharpe-Maximizing Portfolio</a:t>
            </a:r>
          </a:p>
          <a:p>
            <a:pPr marL="1255713" lvl="1" indent="-682625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1C3F94"/>
                </a:solidFill>
              </a:rPr>
              <a:t>21.3.3</a:t>
            </a:r>
            <a:r>
              <a:rPr lang="en-US" sz="1600" dirty="0"/>
              <a:t> 	Summary of the Implications of the Riskless Asset Construct</a:t>
            </a:r>
          </a:p>
          <a:p>
            <a:pPr marL="573088" indent="-573088">
              <a:spcBef>
                <a:spcPts val="300"/>
              </a:spcBef>
              <a:buNone/>
            </a:pPr>
            <a:r>
              <a:rPr lang="en-US" sz="1800" b="1" dirty="0">
                <a:solidFill>
                  <a:srgbClr val="1C3F94"/>
                </a:solidFill>
              </a:rPr>
              <a:t>21.4</a:t>
            </a:r>
            <a:r>
              <a:rPr lang="en-US" sz="1800" dirty="0"/>
              <a:t> 	Some Broader Considerations in Portfolio Allocation</a:t>
            </a:r>
          </a:p>
          <a:p>
            <a:pPr marL="573088" indent="-573088">
              <a:spcBef>
                <a:spcPts val="300"/>
              </a:spcBef>
              <a:buNone/>
            </a:pPr>
            <a:r>
              <a:rPr lang="en-US" sz="1800" b="1" dirty="0">
                <a:solidFill>
                  <a:srgbClr val="1C3F94"/>
                </a:solidFill>
              </a:rPr>
              <a:t>21.5 	</a:t>
            </a:r>
            <a:r>
              <a:rPr lang="en-US" sz="1800" dirty="0"/>
              <a:t>Chapter Summary</a:t>
            </a:r>
          </a:p>
          <a:p>
            <a:pPr>
              <a:spcBef>
                <a:spcPts val="300"/>
              </a:spcBef>
              <a:buNone/>
            </a:pPr>
            <a:r>
              <a:rPr lang="en-US" sz="1800" b="1" dirty="0">
                <a:solidFill>
                  <a:srgbClr val="1C3F94"/>
                </a:solidFill>
              </a:rPr>
              <a:t>Appendix 21  </a:t>
            </a:r>
            <a:r>
              <a:rPr lang="en-US" sz="1800" dirty="0"/>
              <a:t>A Review of Some Statistics about Portfolio Returns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21-7A </a:t>
            </a:r>
            <a:r>
              <a:rPr lang="en-US" dirty="0"/>
              <a:t>Three Assets: Stocks, Bonds, Real Estate (no diversification)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9686" y="1574091"/>
            <a:ext cx="8242556" cy="4238625"/>
            <a:chOff x="666750" y="1574091"/>
            <a:chExt cx="8242556" cy="423862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750" y="1574091"/>
              <a:ext cx="8020050" cy="423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7284021" y="4187431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21-7B </a:t>
            </a:r>
            <a:r>
              <a:rPr lang="en-US" dirty="0"/>
              <a:t>Three Assets: Stocks, Bonds, Real Estate (with </a:t>
            </a:r>
            <a:r>
              <a:rPr lang="en-US" dirty="0" err="1"/>
              <a:t>pairwise</a:t>
            </a:r>
            <a:r>
              <a:rPr lang="en-US" dirty="0"/>
              <a:t> combinations)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733" y="1567032"/>
            <a:ext cx="8228536" cy="4257675"/>
            <a:chOff x="566738" y="1609725"/>
            <a:chExt cx="8228536" cy="425767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6738" y="1609725"/>
              <a:ext cx="8010525" cy="425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7169989" y="42421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21-7C </a:t>
            </a:r>
            <a:r>
              <a:rPr lang="en-US" dirty="0"/>
              <a:t>Three Assets with Diversification: The Efficient Frontier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57213" y="1558740"/>
            <a:ext cx="8216545" cy="4591050"/>
            <a:chOff x="557213" y="1558740"/>
            <a:chExt cx="8216545" cy="4591050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213" y="1558740"/>
              <a:ext cx="8029575" cy="45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7148473" y="452450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21.2.5</a:t>
            </a:r>
            <a:r>
              <a:rPr lang="en-US" dirty="0"/>
              <a:t> Bringing in Investor Preferences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21-8A </a:t>
            </a:r>
            <a:r>
              <a:rPr lang="en-US" dirty="0"/>
              <a:t>Optimal Portfolio for a Conservative Investor (</a:t>
            </a:r>
            <a:r>
              <a:rPr lang="en-US" i="1" dirty="0"/>
              <a:t>P</a:t>
            </a:r>
            <a:r>
              <a:rPr lang="en-US" dirty="0"/>
              <a:t> = 7% target)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6738" y="1574091"/>
            <a:ext cx="8225536" cy="3933825"/>
            <a:chOff x="566738" y="1574091"/>
            <a:chExt cx="8225536" cy="3933825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166989" y="3882631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6738" y="1574091"/>
              <a:ext cx="8010525" cy="393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21-8B </a:t>
            </a:r>
            <a:r>
              <a:rPr lang="en-US" dirty="0"/>
              <a:t>Optimal Portfolio for an Aggressive Investor (</a:t>
            </a:r>
            <a:r>
              <a:rPr lang="en-US" i="1" dirty="0"/>
              <a:t>P</a:t>
            </a:r>
            <a:r>
              <a:rPr lang="en-US" dirty="0"/>
              <a:t> = 9% target)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1975" y="1562100"/>
            <a:ext cx="8218646" cy="3924300"/>
            <a:chOff x="561975" y="1562100"/>
            <a:chExt cx="8218646" cy="392430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155336" y="38611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1975" y="1562100"/>
              <a:ext cx="8020050" cy="392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21.2.6</a:t>
            </a:r>
            <a:r>
              <a:rPr lang="en-US" dirty="0"/>
              <a:t> Major Implications of Portfolio Theory for Real Estate Investment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21-9 </a:t>
            </a:r>
            <a:r>
              <a:rPr lang="en-US" dirty="0"/>
              <a:t>Asset Composition of the Efficient Frontier (based on Exhibit 21-1A expectations)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1500" y="1553808"/>
            <a:ext cx="8230638" cy="4324350"/>
            <a:chOff x="571500" y="1553808"/>
            <a:chExt cx="8230638" cy="432435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553808"/>
              <a:ext cx="8001000" cy="432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7176853" y="4252873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21.2.7</a:t>
            </a:r>
            <a:r>
              <a:rPr lang="en-US" dirty="0"/>
              <a:t> Expanding the Asset Class Choice Set: The Role of REITs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21-10A </a:t>
            </a:r>
            <a:r>
              <a:rPr lang="en-US" dirty="0"/>
              <a:t>Possible Risk and Return Expectations for Five Asset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6713" y="1701001"/>
            <a:ext cx="8642509" cy="3004349"/>
            <a:chOff x="366713" y="1701001"/>
            <a:chExt cx="8642509" cy="3004349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383937" y="308006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6713" y="2152650"/>
              <a:ext cx="8410575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After reading this chapter, you should understand:</a:t>
            </a:r>
          </a:p>
          <a:p>
            <a:r>
              <a:rPr lang="en-US" dirty="0"/>
              <a:t>What is meant by modern portfolio theory (</a:t>
            </a:r>
            <a:r>
              <a:rPr lang="en-US" dirty="0" err="1"/>
              <a:t>MPT</a:t>
            </a:r>
            <a:r>
              <a:rPr lang="en-US" dirty="0"/>
              <a:t>) and how to apply this theory using computer spreadsheets.</a:t>
            </a:r>
          </a:p>
          <a:p>
            <a:r>
              <a:rPr lang="en-US" dirty="0"/>
              <a:t>The major strategic investment policy implications </a:t>
            </a:r>
            <a:r>
              <a:rPr lang="en-US" dirty="0" err="1"/>
              <a:t>MPT</a:t>
            </a:r>
            <a:r>
              <a:rPr lang="en-US" dirty="0"/>
              <a:t> holds for real estate at the broad-brush level of the overall mixed-asset portfolio.</a:t>
            </a:r>
          </a:p>
          <a:p>
            <a:r>
              <a:rPr lang="en-US" dirty="0"/>
              <a:t>The usefulness of the riskless asset assumption and the meaning of the Sharpe-maximizing portfolio.</a:t>
            </a:r>
          </a:p>
          <a:p>
            <a:r>
              <a:rPr lang="en-US" dirty="0"/>
              <a:t>The nature of institutional investment portfolios in the real world and the major practical considerations involved in applying portfolio theory to such investors.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21-10B </a:t>
            </a:r>
            <a:r>
              <a:rPr lang="en-US" dirty="0"/>
              <a:t>Asset Composition of the Efficient Frontier (based on Exhibit 21-10A expectations)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4350" y="1333500"/>
            <a:ext cx="8335608" cy="4838700"/>
            <a:chOff x="514350" y="1333500"/>
            <a:chExt cx="8335608" cy="4838700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350" y="1333500"/>
              <a:ext cx="8115300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7224673" y="45469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21.3 </a:t>
            </a:r>
            <a:r>
              <a:rPr lang="en-US" dirty="0"/>
              <a:t>Allowing for a Riskless Asset: The Two-Fund Theorem and the Sharpe-Maximizing Portfolio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21.3.1 </a:t>
            </a:r>
            <a:r>
              <a:rPr lang="en-US" dirty="0"/>
              <a:t>Two-Fund Theorem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325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EXHIBIT 21-11A </a:t>
            </a:r>
            <a:r>
              <a:rPr lang="en-US" dirty="0"/>
              <a:t>Risk and Return Possibilities of a Combination of a Riskless Asset with Return </a:t>
            </a:r>
            <a:r>
              <a:rPr lang="en-US" i="1" dirty="0" err="1"/>
              <a:t>r</a:t>
            </a:r>
            <a:r>
              <a:rPr lang="en-US" i="1" baseline="-25000" dirty="0" err="1"/>
              <a:t>f</a:t>
            </a:r>
            <a:r>
              <a:rPr lang="en-US" dirty="0"/>
              <a:t> and the Suboptimal Risky Portfolio with Expected Return </a:t>
            </a:r>
            <a:r>
              <a:rPr lang="en-US" i="1" dirty="0" err="1"/>
              <a:t>r</a:t>
            </a:r>
            <a:r>
              <a:rPr lang="en-US" i="1" baseline="-25000" dirty="0" err="1"/>
              <a:t>q</a:t>
            </a:r>
            <a:endParaRPr lang="en-US" i="1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4350" y="1981200"/>
            <a:ext cx="8332608" cy="4229100"/>
            <a:chOff x="514350" y="1981200"/>
            <a:chExt cx="8332608" cy="42291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350" y="1981200"/>
              <a:ext cx="8115300" cy="422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7221673" y="45850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325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EXHIBIT 21-11B </a:t>
            </a:r>
            <a:r>
              <a:rPr lang="en-US" dirty="0"/>
              <a:t>Risk and Return Possibilities of a Combination of a Riskless Asset with Return </a:t>
            </a:r>
            <a:r>
              <a:rPr lang="en-US" i="1" dirty="0" err="1"/>
              <a:t>r</a:t>
            </a:r>
            <a:r>
              <a:rPr lang="en-US" i="1" baseline="-25000" dirty="0" err="1"/>
              <a:t>f</a:t>
            </a:r>
            <a:r>
              <a:rPr lang="en-US" dirty="0"/>
              <a:t> and the Optimal Risky Portfolio with Expected Return </a:t>
            </a:r>
            <a:r>
              <a:rPr lang="en-US" i="1" dirty="0" err="1"/>
              <a:t>r</a:t>
            </a:r>
            <a:r>
              <a:rPr lang="en-US" i="1" baseline="-25000" dirty="0" err="1"/>
              <a:t>q</a:t>
            </a:r>
            <a:endParaRPr lang="en-US" i="1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4825" y="1965849"/>
            <a:ext cx="8330480" cy="4238625"/>
            <a:chOff x="504825" y="1965849"/>
            <a:chExt cx="8330480" cy="4238625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4825" y="1965849"/>
              <a:ext cx="8134350" cy="423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7210020" y="4579189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21.3.2 </a:t>
            </a:r>
            <a:r>
              <a:rPr lang="en-US" dirty="0"/>
              <a:t>Sharpe-Maximizing Portfolio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21-12 </a:t>
            </a:r>
            <a:r>
              <a:rPr lang="en-US" dirty="0"/>
              <a:t>Comparison of Optimal 7%-Return-Target Portfolio Allocations, Variance-Minimization vs. Sharpe Ratio-Maximization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1181356"/>
            <a:ext cx="8915401" cy="3777728"/>
            <a:chOff x="228600" y="1181356"/>
            <a:chExt cx="8915401" cy="3777728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518716" y="2560420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778002"/>
              <a:ext cx="8686800" cy="318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21.3.3</a:t>
            </a:r>
            <a:r>
              <a:rPr lang="en-US" dirty="0"/>
              <a:t> Summary of the Implications of the Riskless Asset Construct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21.4 </a:t>
            </a:r>
            <a:r>
              <a:rPr lang="en-US" dirty="0"/>
              <a:t>Some Broader Considerations in Portfolio Allocation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21-13 </a:t>
            </a:r>
            <a:r>
              <a:rPr lang="en-US" dirty="0"/>
              <a:t>Top Risk Factors in Real Estate as Cited by U.S. Pension Funds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" y="1371600"/>
            <a:ext cx="8961120" cy="5032177"/>
            <a:chOff x="91440" y="1371600"/>
            <a:chExt cx="8961120" cy="5032177"/>
          </a:xfrm>
        </p:grpSpPr>
        <p:sp>
          <p:nvSpPr>
            <p:cNvPr id="5" name="Rectangle 4"/>
            <p:cNvSpPr/>
            <p:nvPr/>
          </p:nvSpPr>
          <p:spPr>
            <a:xfrm>
              <a:off x="91440" y="6096000"/>
              <a:ext cx="28853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Source: </a:t>
              </a:r>
              <a:r>
                <a:rPr lang="en-US" sz="1400" dirty="0" err="1"/>
                <a:t>Dhar</a:t>
              </a:r>
              <a:r>
                <a:rPr lang="en-US" sz="1400" dirty="0"/>
                <a:t> and </a:t>
              </a:r>
              <a:r>
                <a:rPr lang="en-US" sz="1400" dirty="0" err="1"/>
                <a:t>Goetzmann</a:t>
              </a:r>
              <a:r>
                <a:rPr lang="en-US" sz="1400" dirty="0"/>
                <a:t> (2006).</a:t>
              </a:r>
            </a:p>
          </p:txBody>
        </p:sp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" y="1371600"/>
              <a:ext cx="8961120" cy="4703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21.1 </a:t>
            </a:r>
            <a:r>
              <a:rPr lang="en-US" dirty="0"/>
              <a:t>Numerical Example of the Portfolio Allocation Problem: Real Estate in the Mixed-Asset Portfolio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21.5</a:t>
            </a:r>
            <a:r>
              <a:rPr lang="en-US" dirty="0"/>
              <a:t> Chapter 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Appendix 21 </a:t>
            </a:r>
            <a:r>
              <a:rPr lang="en-US" dirty="0"/>
              <a:t>A Review of Some Statistics About Portfolio Returns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Cross-Sectional and Time-Series Return Statistics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Time-Series Statistics Used in Portfolio Theory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21A-1A </a:t>
            </a:r>
            <a:r>
              <a:rPr lang="en-US" dirty="0"/>
              <a:t>+90% Correlation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57400" y="1371600"/>
            <a:ext cx="5275422" cy="4114800"/>
            <a:chOff x="2057400" y="1371600"/>
            <a:chExt cx="5275422" cy="411480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5707537" y="38611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1468580"/>
              <a:ext cx="4572000" cy="3920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2057400" y="1371600"/>
              <a:ext cx="5029200" cy="411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21A-1B </a:t>
            </a:r>
            <a:r>
              <a:rPr lang="en-US" dirty="0"/>
              <a:t>−90% Correlation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57400" y="1371600"/>
            <a:ext cx="5275422" cy="4114800"/>
            <a:chOff x="2057400" y="1371600"/>
            <a:chExt cx="5275422" cy="41148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1475509"/>
              <a:ext cx="4572000" cy="390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057400" y="1371600"/>
              <a:ext cx="5029200" cy="411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5707537" y="38611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21A-1C </a:t>
            </a:r>
            <a:r>
              <a:rPr lang="en-US" dirty="0"/>
              <a:t>0% Correlation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057400" y="1371600"/>
            <a:ext cx="5275422" cy="4114800"/>
            <a:chOff x="2057400" y="1371600"/>
            <a:chExt cx="5275422" cy="411480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1479175"/>
              <a:ext cx="4572000" cy="3699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057400" y="1371600"/>
              <a:ext cx="5029200" cy="41148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5707537" y="38611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numCol="2" spcCol="182880">
            <a:normAutofit fontScale="77500" lnSpcReduction="20000"/>
          </a:bodyPr>
          <a:lstStyle/>
          <a:p>
            <a:r>
              <a:rPr lang="en-US" dirty="0"/>
              <a:t>modern portfolio theory (</a:t>
            </a:r>
            <a:r>
              <a:rPr lang="en-US" dirty="0" err="1"/>
              <a:t>MPT</a:t>
            </a:r>
            <a:r>
              <a:rPr lang="en-US" dirty="0"/>
              <a:t>)</a:t>
            </a:r>
          </a:p>
          <a:p>
            <a:r>
              <a:rPr lang="en-US" dirty="0"/>
              <a:t>volatility (standard deviation of return)</a:t>
            </a:r>
          </a:p>
          <a:p>
            <a:r>
              <a:rPr lang="en-US" dirty="0" err="1"/>
              <a:t>covariances</a:t>
            </a:r>
            <a:r>
              <a:rPr lang="en-US" dirty="0"/>
              <a:t> (between assets)</a:t>
            </a:r>
          </a:p>
          <a:p>
            <a:r>
              <a:rPr lang="en-US" dirty="0"/>
              <a:t>weighted </a:t>
            </a:r>
            <a:r>
              <a:rPr lang="en-US" dirty="0" err="1"/>
              <a:t>covariances</a:t>
            </a:r>
            <a:endParaRPr lang="en-US" dirty="0"/>
          </a:p>
          <a:p>
            <a:r>
              <a:rPr lang="en-US" dirty="0"/>
              <a:t>correlation coefficient (between returns)</a:t>
            </a:r>
          </a:p>
          <a:p>
            <a:r>
              <a:rPr lang="en-US" dirty="0"/>
              <a:t>solver (in spreadsheet)</a:t>
            </a:r>
          </a:p>
          <a:p>
            <a:r>
              <a:rPr lang="en-US" dirty="0"/>
              <a:t>target return (for portfolio)</a:t>
            </a:r>
          </a:p>
          <a:p>
            <a:r>
              <a:rPr lang="en-US" dirty="0"/>
              <a:t>sensitivity analysis</a:t>
            </a:r>
          </a:p>
          <a:p>
            <a:r>
              <a:rPr lang="en-US" dirty="0"/>
              <a:t>mean-variance portfolio theory (Markowitz)</a:t>
            </a:r>
          </a:p>
          <a:p>
            <a:r>
              <a:rPr lang="en-US" dirty="0"/>
              <a:t>risk preferences (of investors)</a:t>
            </a:r>
          </a:p>
          <a:p>
            <a:r>
              <a:rPr lang="en-US" dirty="0"/>
              <a:t>dominant portfolio (domination)</a:t>
            </a:r>
          </a:p>
          <a:p>
            <a:r>
              <a:rPr lang="en-US" dirty="0"/>
              <a:t>diversification benefit</a:t>
            </a:r>
          </a:p>
          <a:p>
            <a:r>
              <a:rPr lang="en-US" dirty="0"/>
              <a:t>cost-of-living adjustments (COLAs)</a:t>
            </a:r>
          </a:p>
          <a:p>
            <a:r>
              <a:rPr lang="en-US" dirty="0"/>
              <a:t>mixed-asset portfolio</a:t>
            </a:r>
          </a:p>
          <a:p>
            <a:r>
              <a:rPr lang="en-US" dirty="0"/>
              <a:t>efficient portfolio</a:t>
            </a:r>
          </a:p>
          <a:p>
            <a:r>
              <a:rPr lang="en-US" dirty="0"/>
              <a:t>efficient frontier</a:t>
            </a:r>
          </a:p>
          <a:p>
            <a:r>
              <a:rPr lang="en-US" dirty="0"/>
              <a:t>pension funds</a:t>
            </a:r>
          </a:p>
          <a:p>
            <a:r>
              <a:rPr lang="en-US" dirty="0"/>
              <a:t>two-fund theorem</a:t>
            </a:r>
          </a:p>
          <a:p>
            <a:r>
              <a:rPr lang="en-US" dirty="0"/>
              <a:t>Sharpe ratio</a:t>
            </a:r>
          </a:p>
          <a:p>
            <a:r>
              <a:rPr lang="en-US" dirty="0"/>
              <a:t>risk-adjusted return</a:t>
            </a:r>
          </a:p>
          <a:p>
            <a:r>
              <a:rPr lang="en-US" dirty="0"/>
              <a:t>Sharpe-maximizing portfolio</a:t>
            </a:r>
          </a:p>
          <a:p>
            <a:r>
              <a:rPr lang="en-US" dirty="0"/>
              <a:t>informational efficiency</a:t>
            </a:r>
          </a:p>
          <a:p>
            <a:r>
              <a:rPr lang="en-US" dirty="0"/>
              <a:t>illiquidity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21-1A </a:t>
            </a:r>
            <a:r>
              <a:rPr lang="en-US" dirty="0"/>
              <a:t>Bob’s Risk and Return Expectations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2266950"/>
            <a:ext cx="76866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21-1B </a:t>
            </a:r>
            <a:r>
              <a:rPr lang="en-US" dirty="0"/>
              <a:t>Bob’s Covariance Expectations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2747963"/>
            <a:ext cx="77914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21-1C </a:t>
            </a:r>
            <a:r>
              <a:rPr lang="en-US" dirty="0"/>
              <a:t>Bob’s Weighted </a:t>
            </a:r>
            <a:r>
              <a:rPr lang="en-US" dirty="0" err="1"/>
              <a:t>Covariances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2738438"/>
            <a:ext cx="78009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21.2</a:t>
            </a:r>
            <a:r>
              <a:rPr lang="en-US" dirty="0"/>
              <a:t> Basic Mean-Variance Portfolio Theory (</a:t>
            </a:r>
            <a:r>
              <a:rPr lang="en-US" dirty="0" err="1"/>
              <a:t>MPT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21.2.1</a:t>
            </a:r>
            <a:r>
              <a:rPr lang="en-US" dirty="0"/>
              <a:t> Investor Preferences and Dominant Portfolios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1144</Words>
  <Application>Microsoft Office PowerPoint</Application>
  <PresentationFormat>On-screen Show (4:3)</PresentationFormat>
  <Paragraphs>171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Lato</vt:lpstr>
      <vt:lpstr>Times New Roman</vt:lpstr>
      <vt:lpstr>Wingdings</vt:lpstr>
      <vt:lpstr>Office Theme</vt:lpstr>
      <vt:lpstr>Chapter 21</vt:lpstr>
      <vt:lpstr>CHAPTER OUTLINE</vt:lpstr>
      <vt:lpstr>LEARNING OBJECTIVES</vt:lpstr>
      <vt:lpstr>21.1 Numerical Example of the Portfolio Allocation Problem: Real Estate in the Mixed-Asset Portfolio</vt:lpstr>
      <vt:lpstr>EXHIBIT 21-1A Bob’s Risk and Return Expectations</vt:lpstr>
      <vt:lpstr>EXHIBIT 21-1B Bob’s Covariance Expectations</vt:lpstr>
      <vt:lpstr>EXHIBIT 21-1C Bob’s Weighted Covariances</vt:lpstr>
      <vt:lpstr>21.2 Basic Mean-Variance Portfolio Theory (MPT)</vt:lpstr>
      <vt:lpstr>21.2.1 Investor Preferences and Dominant Portfolios</vt:lpstr>
      <vt:lpstr>EXHIBIT 21-2 Utility Preference Surface (indifference curves) of an Investor</vt:lpstr>
      <vt:lpstr>21.2.2 Portfolio Theory and Diversification</vt:lpstr>
      <vt:lpstr>EXHIBIT 21-3 Portfolio Dominance</vt:lpstr>
      <vt:lpstr>21.2.3 Perceived Role of Real Estate in the Mixed-Asset Portfolio</vt:lpstr>
      <vt:lpstr>EXHIBIT 21-4A Scatter-Plot of Annual Stock and Bond Total Returns, 1970–2010 Based on S&amp;P 500 and Long-Term Treasury Bonds</vt:lpstr>
      <vt:lpstr>EXHIBIT 21-4B Scatter-Plot of Annual Real Estate and Bond Total Returns, 1970–2010 Based on Long-Term Treasury Bonds and Unsmoothed NCREIF</vt:lpstr>
      <vt:lpstr>EXHIBIT 21-5A Annual Periodic Total Returns, Large and Small Stock, 50/50 Portfolio, 1970–2010</vt:lpstr>
      <vt:lpstr>EXHIBIT 21-5B Annual Periodic Total Returns, Long-Term Bonds and Real Estate, 1970–2010</vt:lpstr>
      <vt:lpstr>EXHIBIT 21-6 Stock and Real Estate Returns, 1970–2011, 42 Yearly Total Returns to S&amp;P 500 and NCREIF-based TBI</vt:lpstr>
      <vt:lpstr>21.2.4 The Efficient Frontier</vt:lpstr>
      <vt:lpstr>EXHIBIT 21-7A Three Assets: Stocks, Bonds, Real Estate (no diversification)</vt:lpstr>
      <vt:lpstr>EXHIBIT 21-7B Three Assets: Stocks, Bonds, Real Estate (with pairwise combinations)</vt:lpstr>
      <vt:lpstr>EXHIBIT 21-7C Three Assets with Diversification: The Efficient Frontier</vt:lpstr>
      <vt:lpstr>21.2.5 Bringing in Investor Preferences</vt:lpstr>
      <vt:lpstr>EXHIBIT 21-8A Optimal Portfolio for a Conservative Investor (P = 7% target)</vt:lpstr>
      <vt:lpstr>EXHIBIT 21-8B Optimal Portfolio for an Aggressive Investor (P = 9% target)</vt:lpstr>
      <vt:lpstr>21.2.6 Major Implications of Portfolio Theory for Real Estate Investment</vt:lpstr>
      <vt:lpstr>EXHIBIT 21-9 Asset Composition of the Efficient Frontier (based on Exhibit 21-1A expectations)</vt:lpstr>
      <vt:lpstr>21.2.7 Expanding the Asset Class Choice Set: The Role of REITs</vt:lpstr>
      <vt:lpstr>EXHIBIT 21-10A Possible Risk and Return Expectations for Five Asset Classes</vt:lpstr>
      <vt:lpstr>EXHIBIT 21-10B Asset Composition of the Efficient Frontier (based on Exhibit 21-10A expectations)</vt:lpstr>
      <vt:lpstr>21.3 Allowing for a Riskless Asset: The Two-Fund Theorem and the Sharpe-Maximizing Portfolio</vt:lpstr>
      <vt:lpstr>21.3.1 Two-Fund Theorem</vt:lpstr>
      <vt:lpstr>EXHIBIT 21-11A Risk and Return Possibilities of a Combination of a Riskless Asset with Return rf and the Suboptimal Risky Portfolio with Expected Return rq</vt:lpstr>
      <vt:lpstr>EXHIBIT 21-11B Risk and Return Possibilities of a Combination of a Riskless Asset with Return rf and the Optimal Risky Portfolio with Expected Return rq</vt:lpstr>
      <vt:lpstr>21.3.2 Sharpe-Maximizing Portfolio</vt:lpstr>
      <vt:lpstr>EXHIBIT 21-12 Comparison of Optimal 7%-Return-Target Portfolio Allocations, Variance-Minimization vs. Sharpe Ratio-Maximization</vt:lpstr>
      <vt:lpstr>21.3.3 Summary of the Implications of the Riskless Asset Construct</vt:lpstr>
      <vt:lpstr>21.4 Some Broader Considerations in Portfolio Allocation</vt:lpstr>
      <vt:lpstr>EXHIBIT 21-13 Top Risk Factors in Real Estate as Cited by U.S. Pension Funds</vt:lpstr>
      <vt:lpstr>21.5 Chapter Summary</vt:lpstr>
      <vt:lpstr>Appendix 21 A Review of Some Statistics About Portfolio Returns</vt:lpstr>
      <vt:lpstr>Cross-Sectional and Time-Series Return Statistics</vt:lpstr>
      <vt:lpstr>Time-Series Statistics Used in Portfolio Theory</vt:lpstr>
      <vt:lpstr>EXHIBIT 21A-1A +90% Correlation</vt:lpstr>
      <vt:lpstr>EXHIBIT 21A-1B −90% Correlation</vt:lpstr>
      <vt:lpstr>EXHIBIT 21A-1C 0% Correlation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Brian Brogaard</cp:lastModifiedBy>
  <cp:revision>82</cp:revision>
  <dcterms:created xsi:type="dcterms:W3CDTF">2013-02-04T22:06:42Z</dcterms:created>
  <dcterms:modified xsi:type="dcterms:W3CDTF">2021-01-22T18:09:43Z</dcterms:modified>
</cp:coreProperties>
</file>