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68" r:id="rId2"/>
    <p:sldId id="267" r:id="rId3"/>
    <p:sldId id="269" r:id="rId4"/>
    <p:sldId id="270" r:id="rId5"/>
    <p:sldId id="285" r:id="rId6"/>
    <p:sldId id="299" r:id="rId7"/>
    <p:sldId id="300" r:id="rId8"/>
    <p:sldId id="301" r:id="rId9"/>
    <p:sldId id="302" r:id="rId10"/>
    <p:sldId id="303" r:id="rId11"/>
    <p:sldId id="304" r:id="rId12"/>
    <p:sldId id="305" r:id="rId13"/>
    <p:sldId id="306" r:id="rId14"/>
    <p:sldId id="307" r:id="rId15"/>
    <p:sldId id="29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3F94"/>
    <a:srgbClr val="A1B7ED"/>
    <a:srgbClr val="8481C1"/>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2" autoAdjust="0"/>
    <p:restoredTop sz="94686" autoAdjust="0"/>
  </p:normalViewPr>
  <p:slideViewPr>
    <p:cSldViewPr>
      <p:cViewPr varScale="1">
        <p:scale>
          <a:sx n="110" d="100"/>
          <a:sy n="110" d="100"/>
        </p:scale>
        <p:origin x="2256" y="108"/>
      </p:cViewPr>
      <p:guideLst>
        <p:guide orient="horz" pos="2160"/>
        <p:guide pos="2880"/>
      </p:guideLst>
    </p:cSldViewPr>
  </p:slideViewPr>
  <p:outlineViewPr>
    <p:cViewPr>
      <p:scale>
        <a:sx n="33" d="100"/>
        <a:sy n="33" d="100"/>
      </p:scale>
      <p:origin x="264" y="20962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4" d="100"/>
          <a:sy n="84" d="100"/>
        </p:scale>
        <p:origin x="3828"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Brogaard" userId="466ef7659165ab1f" providerId="LiveId" clId="{64F021F1-E054-4E7E-91CD-0E99CD97327D}"/>
    <pc:docChg chg="modSld modMainMaster modNotesMaster modHandout">
      <pc:chgData name="Brian Brogaard" userId="466ef7659165ab1f" providerId="LiveId" clId="{64F021F1-E054-4E7E-91CD-0E99CD97327D}" dt="2021-01-22T17:19:00.345" v="26" actId="255"/>
      <pc:docMkLst>
        <pc:docMk/>
      </pc:docMkLst>
      <pc:sldChg chg="modNotes">
        <pc:chgData name="Brian Brogaard" userId="466ef7659165ab1f" providerId="LiveId" clId="{64F021F1-E054-4E7E-91CD-0E99CD97327D}" dt="2021-01-22T17:17:17.493" v="6" actId="255"/>
        <pc:sldMkLst>
          <pc:docMk/>
          <pc:sldMk cId="0" sldId="268"/>
        </pc:sldMkLst>
      </pc:sldChg>
      <pc:sldChg chg="modSp mod">
        <pc:chgData name="Brian Brogaard" userId="466ef7659165ab1f" providerId="LiveId" clId="{64F021F1-E054-4E7E-91CD-0E99CD97327D}" dt="2021-01-22T17:17:41.462" v="10" actId="1076"/>
        <pc:sldMkLst>
          <pc:docMk/>
          <pc:sldMk cId="0" sldId="285"/>
        </pc:sldMkLst>
        <pc:spChg chg="mod">
          <ac:chgData name="Brian Brogaard" userId="466ef7659165ab1f" providerId="LiveId" clId="{64F021F1-E054-4E7E-91CD-0E99CD97327D}" dt="2021-01-22T17:17:41.462" v="10" actId="1076"/>
          <ac:spMkLst>
            <pc:docMk/>
            <pc:sldMk cId="0" sldId="285"/>
            <ac:spMk id="8" creationId="{00000000-0000-0000-0000-000000000000}"/>
          </ac:spMkLst>
        </pc:spChg>
      </pc:sldChg>
      <pc:sldChg chg="modSp mod">
        <pc:chgData name="Brian Brogaard" userId="466ef7659165ab1f" providerId="LiveId" clId="{64F021F1-E054-4E7E-91CD-0E99CD97327D}" dt="2021-01-22T17:18:06.471" v="14" actId="1076"/>
        <pc:sldMkLst>
          <pc:docMk/>
          <pc:sldMk cId="0" sldId="300"/>
        </pc:sldMkLst>
        <pc:spChg chg="mod">
          <ac:chgData name="Brian Brogaard" userId="466ef7659165ab1f" providerId="LiveId" clId="{64F021F1-E054-4E7E-91CD-0E99CD97327D}" dt="2021-01-22T17:18:06.471" v="14" actId="1076"/>
          <ac:spMkLst>
            <pc:docMk/>
            <pc:sldMk cId="0" sldId="300"/>
            <ac:spMk id="4" creationId="{00000000-0000-0000-0000-000000000000}"/>
          </ac:spMkLst>
        </pc:spChg>
      </pc:sldChg>
      <pc:sldChg chg="modSp mod">
        <pc:chgData name="Brian Brogaard" userId="466ef7659165ab1f" providerId="LiveId" clId="{64F021F1-E054-4E7E-91CD-0E99CD97327D}" dt="2021-01-22T17:18:18.168" v="16" actId="1076"/>
        <pc:sldMkLst>
          <pc:docMk/>
          <pc:sldMk cId="0" sldId="302"/>
        </pc:sldMkLst>
        <pc:spChg chg="mod">
          <ac:chgData name="Brian Brogaard" userId="466ef7659165ab1f" providerId="LiveId" clId="{64F021F1-E054-4E7E-91CD-0E99CD97327D}" dt="2021-01-22T17:18:18.168" v="16" actId="1076"/>
          <ac:spMkLst>
            <pc:docMk/>
            <pc:sldMk cId="0" sldId="302"/>
            <ac:spMk id="5" creationId="{00000000-0000-0000-0000-000000000000}"/>
          </ac:spMkLst>
        </pc:spChg>
      </pc:sldChg>
      <pc:sldChg chg="modSp mod">
        <pc:chgData name="Brian Brogaard" userId="466ef7659165ab1f" providerId="LiveId" clId="{64F021F1-E054-4E7E-91CD-0E99CD97327D}" dt="2021-01-22T17:18:24.785" v="18" actId="1076"/>
        <pc:sldMkLst>
          <pc:docMk/>
          <pc:sldMk cId="0" sldId="304"/>
        </pc:sldMkLst>
        <pc:spChg chg="mod">
          <ac:chgData name="Brian Brogaard" userId="466ef7659165ab1f" providerId="LiveId" clId="{64F021F1-E054-4E7E-91CD-0E99CD97327D}" dt="2021-01-22T17:18:24.785" v="18" actId="1076"/>
          <ac:spMkLst>
            <pc:docMk/>
            <pc:sldMk cId="0" sldId="304"/>
            <ac:spMk id="5" creationId="{00000000-0000-0000-0000-000000000000}"/>
          </ac:spMkLst>
        </pc:spChg>
      </pc:sldChg>
      <pc:sldChg chg="modSp mod">
        <pc:chgData name="Brian Brogaard" userId="466ef7659165ab1f" providerId="LiveId" clId="{64F021F1-E054-4E7E-91CD-0E99CD97327D}" dt="2021-01-22T17:18:34.157" v="20" actId="1076"/>
        <pc:sldMkLst>
          <pc:docMk/>
          <pc:sldMk cId="0" sldId="305"/>
        </pc:sldMkLst>
        <pc:spChg chg="mod">
          <ac:chgData name="Brian Brogaard" userId="466ef7659165ab1f" providerId="LiveId" clId="{64F021F1-E054-4E7E-91CD-0E99CD97327D}" dt="2021-01-22T17:18:34.157" v="20" actId="1076"/>
          <ac:spMkLst>
            <pc:docMk/>
            <pc:sldMk cId="0" sldId="305"/>
            <ac:spMk id="5" creationId="{00000000-0000-0000-0000-000000000000}"/>
          </ac:spMkLst>
        </pc:spChg>
      </pc:sldChg>
      <pc:sldMasterChg chg="modSp mod modSldLayout">
        <pc:chgData name="Brian Brogaard" userId="466ef7659165ab1f" providerId="LiveId" clId="{64F021F1-E054-4E7E-91CD-0E99CD97327D}" dt="2021-01-22T17:18:42.359" v="22" actId="207"/>
        <pc:sldMasterMkLst>
          <pc:docMk/>
          <pc:sldMasterMk cId="0" sldId="2147483648"/>
        </pc:sldMasterMkLst>
        <pc:spChg chg="mod">
          <ac:chgData name="Brian Brogaard" userId="466ef7659165ab1f" providerId="LiveId" clId="{64F021F1-E054-4E7E-91CD-0E99CD97327D}" dt="2021-01-22T17:16:47.251" v="3" actId="255"/>
          <ac:spMkLst>
            <pc:docMk/>
            <pc:sldMasterMk cId="0" sldId="2147483648"/>
            <ac:spMk id="9" creationId="{00000000-0000-0000-0000-000000000000}"/>
          </ac:spMkLst>
        </pc:spChg>
        <pc:sldLayoutChg chg="modSp mod">
          <pc:chgData name="Brian Brogaard" userId="466ef7659165ab1f" providerId="LiveId" clId="{64F021F1-E054-4E7E-91CD-0E99CD97327D}" dt="2021-01-22T17:18:42.359" v="22" actId="207"/>
          <pc:sldLayoutMkLst>
            <pc:docMk/>
            <pc:sldMasterMk cId="0" sldId="2147483648"/>
            <pc:sldLayoutMk cId="0" sldId="2147483655"/>
          </pc:sldLayoutMkLst>
          <pc:spChg chg="mod">
            <ac:chgData name="Brian Brogaard" userId="466ef7659165ab1f" providerId="LiveId" clId="{64F021F1-E054-4E7E-91CD-0E99CD97327D}" dt="2021-01-22T17:18:42.359" v="22" actId="207"/>
            <ac:spMkLst>
              <pc:docMk/>
              <pc:sldMasterMk cId="0" sldId="2147483648"/>
              <pc:sldLayoutMk cId="0" sldId="2147483655"/>
              <ac:spMk id="10"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a:t>CHAPTER 2</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65F8D4D-29D6-472B-970B-BE207140100A}" type="datetimeFigureOut">
              <a:rPr lang="en-US" smtClean="0"/>
              <a:pPr/>
              <a:t>1/22/2021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marL="0" marR="0">
              <a:spcBef>
                <a:spcPts val="0"/>
              </a:spcBef>
              <a:spcAft>
                <a:spcPts val="0"/>
              </a:spcAft>
            </a:pPr>
            <a:r>
              <a:rPr lang="en-US" sz="1000" dirty="0">
                <a:effectLst/>
                <a:latin typeface="Lato" panose="020F0502020204030203" pitchFamily="34" charset="0"/>
                <a:ea typeface="Times New Roman" panose="02020603050405020304" pitchFamily="18" charset="0"/>
                <a:cs typeface="Calibri" panose="020F0502020204030204" pitchFamily="34" charset="0"/>
              </a:rPr>
              <a:t>Copyright © 2021 </a:t>
            </a:r>
            <a:r>
              <a:rPr lang="en-US" sz="1000" dirty="0" err="1">
                <a:effectLst/>
                <a:latin typeface="Lato" panose="020F0502020204030203" pitchFamily="34" charset="0"/>
                <a:ea typeface="Times New Roman" panose="02020603050405020304" pitchFamily="18" charset="0"/>
                <a:cs typeface="Calibri" panose="020F0502020204030204" pitchFamily="34" charset="0"/>
              </a:rPr>
              <a:t>Mbition</a:t>
            </a:r>
            <a:r>
              <a:rPr lang="en-US" sz="1000" dirty="0">
                <a:effectLst/>
                <a:latin typeface="Lato" panose="020F0502020204030203" pitchFamily="34" charset="0"/>
                <a:ea typeface="Times New Roman" panose="02020603050405020304" pitchFamily="18" charset="0"/>
                <a:cs typeface="Calibri" panose="020F0502020204030204" pitchFamily="34" charset="0"/>
              </a:rPr>
              <a:t> LLC. All rights reserved.</a:t>
            </a:r>
            <a:endParaRPr lang="en-US" sz="1000" dirty="0">
              <a:effectLst/>
              <a:latin typeface="Lato" panose="020F0502020204030203" pitchFamily="34" charset="0"/>
              <a:ea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2E29BB0-E8DC-4EF8-A5FD-14DBDFEB7C85}"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a:t>CHAPTER 2</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DFE97F-56F6-4C03-AF90-A2BF2AF76281}" type="datetimeFigureOut">
              <a:rPr lang="en-US" smtClean="0"/>
              <a:pPr/>
              <a:t>1/22/2021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000"/>
            </a:lvl1pPr>
          </a:lstStyle>
          <a:p>
            <a:r>
              <a:rPr lang="en-US" dirty="0">
                <a:latin typeface="Lato" panose="020F0502020204030203" pitchFamily="34" charset="0"/>
                <a:ea typeface="Times New Roman" panose="02020603050405020304" pitchFamily="18" charset="0"/>
                <a:cs typeface="Calibri" panose="020F0502020204030204" pitchFamily="34" charset="0"/>
              </a:rPr>
              <a:t>Copyright © 2021 </a:t>
            </a:r>
            <a:r>
              <a:rPr lang="en-US" dirty="0" err="1">
                <a:latin typeface="Lato" panose="020F0502020204030203" pitchFamily="34" charset="0"/>
                <a:ea typeface="Times New Roman" panose="02020603050405020304" pitchFamily="18" charset="0"/>
                <a:cs typeface="Calibri" panose="020F0502020204030204" pitchFamily="34" charset="0"/>
              </a:rPr>
              <a:t>Mbition</a:t>
            </a:r>
            <a:r>
              <a:rPr lang="en-US" dirty="0">
                <a:latin typeface="Lato" panose="020F0502020204030203" pitchFamily="34" charset="0"/>
                <a:ea typeface="Times New Roman" panose="02020603050405020304" pitchFamily="18" charset="0"/>
                <a:cs typeface="Calibri" panose="020F0502020204030204" pitchFamily="34" charset="0"/>
              </a:rPr>
              <a:t> LLC. All rights reserved.</a:t>
            </a:r>
            <a:endParaRPr lang="en-US" sz="1000" dirty="0">
              <a:latin typeface="Lato" panose="020F0502020204030203" pitchFamily="34" charset="0"/>
              <a:ea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AE1673-3FEA-4676-B126-2846E845E8E3}" type="slidenum">
              <a:rPr lang="en-US" smtClean="0"/>
              <a:pPr/>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9AE1673-3FEA-4676-B126-2846E845E8E3}" type="slidenum">
              <a:rPr lang="en-US" smtClean="0"/>
              <a:pPr/>
              <a:t>1</a:t>
            </a:fld>
            <a:endParaRPr lang="en-US"/>
          </a:p>
        </p:txBody>
      </p:sp>
      <p:sp>
        <p:nvSpPr>
          <p:cNvPr id="5" name="Date Placeholder 4"/>
          <p:cNvSpPr>
            <a:spLocks noGrp="1"/>
          </p:cNvSpPr>
          <p:nvPr>
            <p:ph type="dt" idx="11"/>
          </p:nvPr>
        </p:nvSpPr>
        <p:spPr/>
        <p:txBody>
          <a:bodyPr/>
          <a:lstStyle/>
          <a:p>
            <a:fld id="{90795120-AF65-4D9F-B35F-C0B0670B7906}" type="datetime1">
              <a:rPr lang="en-US" smtClean="0"/>
              <a:pPr/>
              <a:t>1/22/2021</a:t>
            </a:fld>
            <a:endParaRPr lang="en-US"/>
          </a:p>
        </p:txBody>
      </p:sp>
      <p:sp>
        <p:nvSpPr>
          <p:cNvPr id="6" name="Footer Placeholder 5"/>
          <p:cNvSpPr>
            <a:spLocks noGrp="1"/>
          </p:cNvSpPr>
          <p:nvPr>
            <p:ph type="ftr" sz="quarter" idx="12"/>
          </p:nvPr>
        </p:nvSpPr>
        <p:spPr/>
        <p:txBody>
          <a:bodyPr/>
          <a:lstStyle/>
          <a:p>
            <a:pPr marL="0" marR="0">
              <a:spcBef>
                <a:spcPts val="0"/>
              </a:spcBef>
              <a:spcAft>
                <a:spcPts val="0"/>
              </a:spcAft>
            </a:pPr>
            <a:r>
              <a:rPr lang="en-US" sz="1000" dirty="0">
                <a:effectLst/>
                <a:latin typeface="Lato" panose="020F0502020204030203" pitchFamily="34" charset="0"/>
                <a:ea typeface="Times New Roman" panose="02020603050405020304" pitchFamily="18" charset="0"/>
                <a:cs typeface="Calibri" panose="020F0502020204030204" pitchFamily="34" charset="0"/>
              </a:rPr>
              <a:t>Copyright © 2021 </a:t>
            </a:r>
            <a:r>
              <a:rPr lang="en-US" sz="1000" dirty="0" err="1">
                <a:effectLst/>
                <a:latin typeface="Lato" panose="020F0502020204030203" pitchFamily="34" charset="0"/>
                <a:ea typeface="Times New Roman" panose="02020603050405020304" pitchFamily="18" charset="0"/>
                <a:cs typeface="Calibri" panose="020F0502020204030204" pitchFamily="34" charset="0"/>
              </a:rPr>
              <a:t>Mbition</a:t>
            </a:r>
            <a:r>
              <a:rPr lang="en-US" sz="1000" dirty="0">
                <a:effectLst/>
                <a:latin typeface="Lato" panose="020F0502020204030203" pitchFamily="34" charset="0"/>
                <a:ea typeface="Times New Roman" panose="02020603050405020304" pitchFamily="18" charset="0"/>
                <a:cs typeface="Calibri" panose="020F0502020204030204" pitchFamily="34" charset="0"/>
              </a:rPr>
              <a:t> LLC. All rights reserved.</a:t>
            </a:r>
            <a:endParaRPr lang="en-US" sz="1000" dirty="0">
              <a:effectLst/>
              <a:latin typeface="Lato" panose="020F0502020204030203" pitchFamily="34" charset="0"/>
              <a:ea typeface="Times New Roman" panose="02020603050405020304" pitchFamily="18" charset="0"/>
              <a:cs typeface="Times New Roman" panose="02020603050405020304" pitchFamily="18" charset="0"/>
            </a:endParaRPr>
          </a:p>
        </p:txBody>
      </p:sp>
      <p:sp>
        <p:nvSpPr>
          <p:cNvPr id="7" name="Header Placeholder 6"/>
          <p:cNvSpPr>
            <a:spLocks noGrp="1"/>
          </p:cNvSpPr>
          <p:nvPr>
            <p:ph type="hdr" sz="quarter" idx="13"/>
          </p:nvPr>
        </p:nvSpPr>
        <p:spPr/>
        <p:txBody>
          <a:bodyPr/>
          <a:lstStyle/>
          <a:p>
            <a:r>
              <a:rPr lang="en-US"/>
              <a:t>CHAPTER 2</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p:cNvSpPr/>
          <p:nvPr userDrawn="1"/>
        </p:nvSpPr>
        <p:spPr>
          <a:xfrm>
            <a:off x="0" y="0"/>
            <a:ext cx="9144000" cy="3581400"/>
          </a:xfrm>
          <a:prstGeom prst="rect">
            <a:avLst/>
          </a:prstGeom>
          <a:gradFill flip="none" rotWithShape="1">
            <a:gsLst>
              <a:gs pos="0">
                <a:srgbClr val="1C3F94">
                  <a:shade val="30000"/>
                  <a:satMod val="115000"/>
                </a:srgbClr>
              </a:gs>
              <a:gs pos="50000">
                <a:srgbClr val="1C3F94">
                  <a:shade val="67500"/>
                  <a:satMod val="115000"/>
                </a:srgbClr>
              </a:gs>
              <a:gs pos="100000">
                <a:srgbClr val="1C3F94">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572000" y="990600"/>
            <a:ext cx="4572000" cy="1524000"/>
          </a:xfrm>
          <a:noFill/>
        </p:spPr>
        <p:txBody>
          <a:bodyPr anchor="ctr">
            <a:noAutofit/>
          </a:bodyPr>
          <a:lstStyle>
            <a:lvl1pPr algn="ctr">
              <a:defRPr sz="2800">
                <a:solidFill>
                  <a:schemeClr val="bg2"/>
                </a:solidFill>
                <a:latin typeface="Times New Roman" pitchFamily="18" charset="0"/>
                <a:cs typeface="Times New Roman" pitchFamily="18" charset="0"/>
              </a:defRPr>
            </a:lvl1pPr>
          </a:lstStyle>
          <a:p>
            <a:r>
              <a:rPr lang="en-US" dirty="0"/>
              <a:t>Click to edit Master title style</a:t>
            </a:r>
          </a:p>
        </p:txBody>
      </p:sp>
      <p:sp>
        <p:nvSpPr>
          <p:cNvPr id="3" name="Subtitle 2"/>
          <p:cNvSpPr>
            <a:spLocks noGrp="1"/>
          </p:cNvSpPr>
          <p:nvPr>
            <p:ph type="subTitle" idx="1"/>
          </p:nvPr>
        </p:nvSpPr>
        <p:spPr>
          <a:xfrm>
            <a:off x="1676400" y="3429000"/>
            <a:ext cx="6553200" cy="2895600"/>
          </a:xfrm>
          <a:noFill/>
          <a:ln w="38100">
            <a:solidFill>
              <a:schemeClr val="bg2"/>
            </a:solidFill>
          </a:ln>
        </p:spPr>
        <p:txBody>
          <a:bodyPr tIns="182880" anchor="ctr">
            <a:normAutofit/>
          </a:bodyPr>
          <a:lstStyle>
            <a:lvl1pPr marL="0" indent="0" algn="l">
              <a:buNone/>
              <a:defRPr sz="4000">
                <a:solidFill>
                  <a:srgbClr val="1C3F94"/>
                </a:solidFill>
                <a:latin typeface="+mj-lt"/>
                <a:cs typeface="Times New Roman"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14339" name="Picture 3"/>
          <p:cNvPicPr>
            <a:picLocks noChangeAspect="1" noChangeArrowheads="1"/>
          </p:cNvPicPr>
          <p:nvPr userDrawn="1"/>
        </p:nvPicPr>
        <p:blipFill>
          <a:blip r:embed="rId2" cstate="print"/>
          <a:srcRect l="1115" r="1115" b="1378"/>
          <a:stretch>
            <a:fillRect/>
          </a:stretch>
        </p:blipFill>
        <p:spPr bwMode="auto">
          <a:xfrm>
            <a:off x="381000" y="304800"/>
            <a:ext cx="3799520" cy="3102476"/>
          </a:xfrm>
          <a:prstGeom prst="rect">
            <a:avLst/>
          </a:prstGeom>
          <a:noFill/>
          <a:ln w="38100">
            <a:solidFill>
              <a:schemeClr val="bg2"/>
            </a:solid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lvl1pPr>
              <a:defRPr sz="3200"/>
            </a:lvl1pPr>
          </a:lstStyle>
          <a:p>
            <a:r>
              <a:rPr lang="en-US" dirty="0"/>
              <a:t>Click to edit Master title style</a:t>
            </a:r>
          </a:p>
        </p:txBody>
      </p:sp>
      <p:sp>
        <p:nvSpPr>
          <p:cNvPr id="3" name="Content Placeholder 2"/>
          <p:cNvSpPr>
            <a:spLocks noGrp="1"/>
          </p:cNvSpPr>
          <p:nvPr>
            <p:ph idx="1"/>
          </p:nvPr>
        </p:nvSpPr>
        <p:spPr/>
        <p:txBody>
          <a:bodyPr>
            <a:normAutofit/>
          </a:bodyPr>
          <a:lstStyle>
            <a:lvl1pPr>
              <a:buClr>
                <a:srgbClr val="1C3F94"/>
              </a:buClr>
              <a:buSzPct val="90000"/>
              <a:buFont typeface="Wingdings" pitchFamily="2" charset="2"/>
              <a:buChar char=""/>
              <a:defRPr sz="2800"/>
            </a:lvl1pPr>
            <a:lvl2pPr>
              <a:buClr>
                <a:schemeClr val="accent6">
                  <a:lumMod val="75000"/>
                </a:schemeClr>
              </a:buClr>
              <a:buSzPct val="90000"/>
              <a:buFont typeface="Wingdings" pitchFamily="2" charset="2"/>
              <a:buChar char="l"/>
              <a:defRPr sz="2400"/>
            </a:lvl2pPr>
            <a:lvl3pPr>
              <a:buClr>
                <a:schemeClr val="accent3">
                  <a:lumMod val="75000"/>
                </a:schemeClr>
              </a:buClr>
              <a:buSzPct val="90000"/>
              <a:buFont typeface="Wingdings" pitchFamily="2" charset="2"/>
              <a:buChar char="l"/>
              <a:defRPr sz="2000"/>
            </a:lvl3pPr>
            <a:lvl4pPr>
              <a:buClr>
                <a:srgbClr val="1C3F94"/>
              </a:buClr>
              <a:defRPr sz="1800"/>
            </a:lvl4pPr>
            <a:lvl5pPr>
              <a:buClr>
                <a:srgbClr val="1C3F94"/>
              </a:buCl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4"/>
          <p:cNvSpPr>
            <a:spLocks noGrp="1"/>
          </p:cNvSpPr>
          <p:nvPr>
            <p:ph type="sldNum" sz="quarter" idx="4"/>
          </p:nvPr>
        </p:nvSpPr>
        <p:spPr>
          <a:xfrm>
            <a:off x="0" y="6416675"/>
            <a:ext cx="2133600" cy="365125"/>
          </a:xfrm>
          <a:prstGeom prst="rect">
            <a:avLst/>
          </a:prstGeom>
        </p:spPr>
        <p:txBody>
          <a:bodyPr/>
          <a:lstStyle>
            <a:lvl1pPr>
              <a:defRPr sz="1200">
                <a:solidFill>
                  <a:schemeClr val="bg1"/>
                </a:solidFill>
              </a:defRPr>
            </a:lvl1pPr>
          </a:lstStyle>
          <a:p>
            <a:r>
              <a:rPr lang="en-US"/>
              <a:t>SLIDE </a:t>
            </a:r>
            <a:fld id="{BB82B8BA-AAD4-4AAB-9E1B-D668BEB9A1E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Slide Number Placeholder 4"/>
          <p:cNvSpPr>
            <a:spLocks noGrp="1"/>
          </p:cNvSpPr>
          <p:nvPr>
            <p:ph type="sldNum" sz="quarter" idx="4"/>
          </p:nvPr>
        </p:nvSpPr>
        <p:spPr>
          <a:xfrm>
            <a:off x="0" y="6416675"/>
            <a:ext cx="2133600" cy="365125"/>
          </a:xfrm>
          <a:prstGeom prst="rect">
            <a:avLst/>
          </a:prstGeom>
        </p:spPr>
        <p:txBody>
          <a:bodyPr/>
          <a:lstStyle>
            <a:lvl1pPr>
              <a:defRPr sz="1200">
                <a:solidFill>
                  <a:schemeClr val="bg1"/>
                </a:solidFill>
              </a:defRPr>
            </a:lvl1pPr>
          </a:lstStyle>
          <a:p>
            <a:r>
              <a:rPr lang="en-US"/>
              <a:t>SLIDE </a:t>
            </a:r>
            <a:fld id="{BB82B8BA-AAD4-4AAB-9E1B-D668BEB9A1E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4"/>
          <p:cNvSpPr>
            <a:spLocks noGrp="1"/>
          </p:cNvSpPr>
          <p:nvPr>
            <p:ph type="sldNum" sz="quarter" idx="4"/>
          </p:nvPr>
        </p:nvSpPr>
        <p:spPr>
          <a:xfrm>
            <a:off x="0" y="6416675"/>
            <a:ext cx="2133600" cy="365125"/>
          </a:xfrm>
          <a:prstGeom prst="rect">
            <a:avLst/>
          </a:prstGeom>
        </p:spPr>
        <p:txBody>
          <a:bodyPr/>
          <a:lstStyle>
            <a:lvl1pPr>
              <a:defRPr sz="1200">
                <a:solidFill>
                  <a:schemeClr val="bg1"/>
                </a:solidFill>
              </a:defRPr>
            </a:lvl1pPr>
          </a:lstStyle>
          <a:p>
            <a:r>
              <a:rPr lang="en-US"/>
              <a:t>SLIDE </a:t>
            </a:r>
            <a:fld id="{BB82B8BA-AAD4-4AAB-9E1B-D668BEB9A1E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4"/>
          <p:cNvSpPr>
            <a:spLocks noGrp="1"/>
          </p:cNvSpPr>
          <p:nvPr>
            <p:ph type="sldNum" sz="quarter" idx="10"/>
          </p:nvPr>
        </p:nvSpPr>
        <p:spPr>
          <a:xfrm>
            <a:off x="0" y="6416675"/>
            <a:ext cx="2133600" cy="365125"/>
          </a:xfrm>
          <a:prstGeom prst="rect">
            <a:avLst/>
          </a:prstGeom>
        </p:spPr>
        <p:txBody>
          <a:bodyPr/>
          <a:lstStyle>
            <a:lvl1pPr>
              <a:defRPr sz="1200">
                <a:solidFill>
                  <a:schemeClr val="bg1"/>
                </a:solidFill>
              </a:defRPr>
            </a:lvl1pPr>
          </a:lstStyle>
          <a:p>
            <a:r>
              <a:rPr lang="en-US"/>
              <a:t>SLIDE </a:t>
            </a:r>
            <a:fld id="{BB82B8BA-AAD4-4AAB-9E1B-D668BEB9A1E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4"/>
          <p:cNvSpPr>
            <a:spLocks noGrp="1"/>
          </p:cNvSpPr>
          <p:nvPr>
            <p:ph type="sldNum" sz="quarter" idx="4"/>
          </p:nvPr>
        </p:nvSpPr>
        <p:spPr>
          <a:xfrm>
            <a:off x="0" y="6416675"/>
            <a:ext cx="2133600" cy="365125"/>
          </a:xfrm>
          <a:prstGeom prst="rect">
            <a:avLst/>
          </a:prstGeom>
        </p:spPr>
        <p:txBody>
          <a:bodyPr/>
          <a:lstStyle>
            <a:lvl1pPr>
              <a:defRPr sz="1200">
                <a:solidFill>
                  <a:schemeClr val="bg1"/>
                </a:solidFill>
              </a:defRPr>
            </a:lvl1pPr>
          </a:lstStyle>
          <a:p>
            <a:r>
              <a:rPr lang="en-US"/>
              <a:t>SLIDE </a:t>
            </a:r>
            <a:fld id="{BB82B8BA-AAD4-4AAB-9E1B-D668BEB9A1E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userDrawn="1"/>
        </p:nvSpPr>
        <p:spPr>
          <a:xfrm>
            <a:off x="0" y="6400800"/>
            <a:ext cx="9144000" cy="457200"/>
          </a:xfrm>
          <a:prstGeom prst="rect">
            <a:avLst/>
          </a:prstGeom>
          <a:solidFill>
            <a:srgbClr val="1C3F94"/>
          </a:solidFill>
          <a:ln>
            <a:solidFill>
              <a:srgbClr val="1C3F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3"/>
          <p:cNvPicPr>
            <a:picLocks noChangeAspect="1" noChangeArrowheads="1"/>
          </p:cNvPicPr>
          <p:nvPr userDrawn="1"/>
        </p:nvPicPr>
        <p:blipFill>
          <a:blip r:embed="rId2" cstate="print"/>
          <a:srcRect/>
          <a:stretch>
            <a:fillRect/>
          </a:stretch>
        </p:blipFill>
        <p:spPr bwMode="auto">
          <a:xfrm>
            <a:off x="8483515" y="6297966"/>
            <a:ext cx="660485" cy="457200"/>
          </a:xfrm>
          <a:prstGeom prst="rect">
            <a:avLst/>
          </a:prstGeom>
          <a:noFill/>
          <a:ln w="9525">
            <a:noFill/>
            <a:miter lim="800000"/>
            <a:headEnd/>
            <a:tailEnd/>
          </a:ln>
        </p:spPr>
      </p:pic>
      <p:sp>
        <p:nvSpPr>
          <p:cNvPr id="9" name="Slide Number Placeholder 4"/>
          <p:cNvSpPr>
            <a:spLocks noGrp="1"/>
          </p:cNvSpPr>
          <p:nvPr>
            <p:ph type="sldNum" sz="quarter" idx="4"/>
          </p:nvPr>
        </p:nvSpPr>
        <p:spPr>
          <a:xfrm>
            <a:off x="0" y="6416675"/>
            <a:ext cx="2133600" cy="365125"/>
          </a:xfrm>
          <a:prstGeom prst="rect">
            <a:avLst/>
          </a:prstGeom>
        </p:spPr>
        <p:txBody>
          <a:bodyPr/>
          <a:lstStyle>
            <a:lvl1pPr>
              <a:defRPr sz="1200">
                <a:solidFill>
                  <a:schemeClr val="bg1"/>
                </a:solidFill>
              </a:defRPr>
            </a:lvl1pPr>
          </a:lstStyle>
          <a:p>
            <a:r>
              <a:rPr lang="en-US" dirty="0"/>
              <a:t>SLIDE </a:t>
            </a:r>
            <a:fld id="{BB82B8BA-AAD4-4AAB-9E1B-D668BEB9A1E6}" type="slidenum">
              <a:rPr lang="en-US" smtClean="0"/>
              <a:pPr/>
              <a:t>‹#›</a:t>
            </a:fld>
            <a:endParaRPr lang="en-US" dirty="0"/>
          </a:p>
        </p:txBody>
      </p:sp>
      <p:sp>
        <p:nvSpPr>
          <p:cNvPr id="10" name="TextBox 9"/>
          <p:cNvSpPr txBox="1"/>
          <p:nvPr userDrawn="1"/>
        </p:nvSpPr>
        <p:spPr>
          <a:xfrm>
            <a:off x="2998684" y="6416675"/>
            <a:ext cx="3594254" cy="276999"/>
          </a:xfrm>
          <a:prstGeom prst="rect">
            <a:avLst/>
          </a:prstGeom>
          <a:noFill/>
        </p:spPr>
        <p:txBody>
          <a:bodyPr wrap="none" rtlCol="0">
            <a:spAutoFit/>
          </a:bodyPr>
          <a:lstStyle/>
          <a:p>
            <a:pPr marL="0" marR="0">
              <a:spcBef>
                <a:spcPts val="0"/>
              </a:spcBef>
              <a:spcAft>
                <a:spcPts val="0"/>
              </a:spcAft>
            </a:pPr>
            <a:r>
              <a:rPr lang="en-US" sz="1200" dirty="0">
                <a:solidFill>
                  <a:schemeClr val="bg1"/>
                </a:solidFill>
                <a:effectLst/>
                <a:latin typeface="Lato" panose="020F0502020204030203" pitchFamily="34" charset="0"/>
                <a:ea typeface="Times New Roman" panose="02020603050405020304" pitchFamily="18" charset="0"/>
                <a:cs typeface="Calibri" panose="020F0502020204030204" pitchFamily="34" charset="0"/>
              </a:rPr>
              <a:t>Copyright © 2021 </a:t>
            </a:r>
            <a:r>
              <a:rPr lang="en-US" sz="1200" dirty="0" err="1">
                <a:solidFill>
                  <a:schemeClr val="bg1"/>
                </a:solidFill>
                <a:effectLst/>
                <a:latin typeface="Lato" panose="020F0502020204030203" pitchFamily="34" charset="0"/>
                <a:ea typeface="Times New Roman" panose="02020603050405020304" pitchFamily="18" charset="0"/>
                <a:cs typeface="Calibri" panose="020F0502020204030204" pitchFamily="34" charset="0"/>
              </a:rPr>
              <a:t>Mbition</a:t>
            </a:r>
            <a:r>
              <a:rPr lang="en-US" sz="1200" dirty="0">
                <a:solidFill>
                  <a:schemeClr val="bg1"/>
                </a:solidFill>
                <a:effectLst/>
                <a:latin typeface="Lato" panose="020F0502020204030203" pitchFamily="34" charset="0"/>
                <a:ea typeface="Times New Roman" panose="02020603050405020304" pitchFamily="18" charset="0"/>
                <a:cs typeface="Calibri" panose="020F0502020204030204" pitchFamily="34" charset="0"/>
              </a:rPr>
              <a:t> LLC. All rights reserved.</a:t>
            </a:r>
            <a:endParaRPr lang="en-US" sz="1200" dirty="0">
              <a:solidFill>
                <a:schemeClr val="bg1"/>
              </a:solidFill>
              <a:effectLst/>
              <a:latin typeface="Lato" panose="020F0502020204030203" pitchFamily="34" charset="0"/>
              <a:ea typeface="Times New Roman" panose="02020603050405020304" pitchFamily="18" charset="0"/>
              <a:cs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924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0" y="6400800"/>
            <a:ext cx="9144000" cy="457200"/>
          </a:xfrm>
          <a:prstGeom prst="rect">
            <a:avLst/>
          </a:prstGeom>
          <a:solidFill>
            <a:srgbClr val="1C3F94"/>
          </a:solidFill>
          <a:ln>
            <a:solidFill>
              <a:srgbClr val="1C3F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userDrawn="1"/>
        </p:nvSpPr>
        <p:spPr>
          <a:xfrm>
            <a:off x="2998684" y="6416675"/>
            <a:ext cx="3004349" cy="246221"/>
          </a:xfrm>
          <a:prstGeom prst="rect">
            <a:avLst/>
          </a:prstGeom>
          <a:noFill/>
        </p:spPr>
        <p:txBody>
          <a:bodyPr wrap="none" rtlCol="0">
            <a:spAutoFit/>
          </a:bodyPr>
          <a:lstStyle/>
          <a:p>
            <a:pPr marL="0" marR="0">
              <a:spcBef>
                <a:spcPts val="0"/>
              </a:spcBef>
              <a:spcAft>
                <a:spcPts val="0"/>
              </a:spcAft>
            </a:pPr>
            <a:r>
              <a:rPr lang="en-US" sz="1000" dirty="0">
                <a:solidFill>
                  <a:schemeClr val="bg1"/>
                </a:solidFill>
                <a:effectLst/>
                <a:latin typeface="Lato" panose="020F0502020204030203" pitchFamily="34" charset="0"/>
                <a:ea typeface="Times New Roman" panose="02020603050405020304" pitchFamily="18" charset="0"/>
                <a:cs typeface="Calibri" panose="020F0502020204030204" pitchFamily="34" charset="0"/>
              </a:rPr>
              <a:t>Copyright © 2021 </a:t>
            </a:r>
            <a:r>
              <a:rPr lang="en-US" sz="1000" dirty="0" err="1">
                <a:solidFill>
                  <a:schemeClr val="bg1"/>
                </a:solidFill>
                <a:effectLst/>
                <a:latin typeface="Lato" panose="020F0502020204030203" pitchFamily="34" charset="0"/>
                <a:ea typeface="Times New Roman" panose="02020603050405020304" pitchFamily="18" charset="0"/>
                <a:cs typeface="Calibri" panose="020F0502020204030204" pitchFamily="34" charset="0"/>
              </a:rPr>
              <a:t>Mbition</a:t>
            </a:r>
            <a:r>
              <a:rPr lang="en-US" sz="1000" dirty="0">
                <a:solidFill>
                  <a:schemeClr val="bg1"/>
                </a:solidFill>
                <a:effectLst/>
                <a:latin typeface="Lato" panose="020F0502020204030203" pitchFamily="34" charset="0"/>
                <a:ea typeface="Times New Roman" panose="02020603050405020304" pitchFamily="18" charset="0"/>
                <a:cs typeface="Calibri" panose="020F0502020204030204" pitchFamily="34" charset="0"/>
              </a:rPr>
              <a:t> LLC. All rights reserved.</a:t>
            </a:r>
            <a:endParaRPr lang="en-US" sz="1000" dirty="0">
              <a:solidFill>
                <a:schemeClr val="bg1"/>
              </a:solidFill>
              <a:effectLst/>
              <a:latin typeface="Lato" panose="020F0502020204030203" pitchFamily="34" charset="0"/>
              <a:ea typeface="Times New Roman" panose="02020603050405020304" pitchFamily="18" charset="0"/>
              <a:cs typeface="Times New Roman" panose="02020603050405020304" pitchFamily="18" charset="0"/>
            </a:endParaRPr>
          </a:p>
        </p:txBody>
      </p:sp>
      <p:pic>
        <p:nvPicPr>
          <p:cNvPr id="10" name="Picture 3"/>
          <p:cNvPicPr>
            <a:picLocks noChangeAspect="1" noChangeArrowheads="1"/>
          </p:cNvPicPr>
          <p:nvPr userDrawn="1"/>
        </p:nvPicPr>
        <p:blipFill>
          <a:blip r:embed="rId9" cstate="print"/>
          <a:srcRect/>
          <a:stretch>
            <a:fillRect/>
          </a:stretch>
        </p:blipFill>
        <p:spPr bwMode="auto">
          <a:xfrm>
            <a:off x="8483515" y="6297966"/>
            <a:ext cx="660485" cy="457200"/>
          </a:xfrm>
          <a:prstGeom prst="rect">
            <a:avLst/>
          </a:prstGeom>
          <a:noFill/>
          <a:ln w="9525">
            <a:noFill/>
            <a:miter lim="800000"/>
            <a:headEnd/>
            <a:tailEnd/>
          </a:ln>
        </p:spPr>
      </p:pic>
      <p:sp>
        <p:nvSpPr>
          <p:cNvPr id="11" name="Slide Number Placeholder 4"/>
          <p:cNvSpPr>
            <a:spLocks noGrp="1"/>
          </p:cNvSpPr>
          <p:nvPr>
            <p:ph type="sldNum" sz="quarter" idx="4"/>
          </p:nvPr>
        </p:nvSpPr>
        <p:spPr>
          <a:xfrm>
            <a:off x="0" y="6416675"/>
            <a:ext cx="1828800" cy="274320"/>
          </a:xfrm>
          <a:prstGeom prst="rect">
            <a:avLst/>
          </a:prstGeom>
        </p:spPr>
        <p:txBody>
          <a:bodyPr/>
          <a:lstStyle>
            <a:lvl1pPr>
              <a:defRPr sz="1200">
                <a:solidFill>
                  <a:schemeClr val="bg1"/>
                </a:solidFill>
              </a:defRPr>
            </a:lvl1pPr>
          </a:lstStyle>
          <a:p>
            <a:r>
              <a:rPr lang="en-US" dirty="0"/>
              <a:t>SLIDE </a:t>
            </a:r>
            <a:fld id="{BB82B8BA-AAD4-4AAB-9E1B-D668BEB9A1E6}" type="slidenum">
              <a:rPr lang="en-US" smtClean="0"/>
              <a:pPr/>
              <a:t>‹#›</a:t>
            </a:fld>
            <a:endParaRPr lang="en-US" dirty="0"/>
          </a:p>
        </p:txBody>
      </p:sp>
      <p:grpSp>
        <p:nvGrpSpPr>
          <p:cNvPr id="13" name="Group 12"/>
          <p:cNvGrpSpPr/>
          <p:nvPr userDrawn="1"/>
        </p:nvGrpSpPr>
        <p:grpSpPr>
          <a:xfrm>
            <a:off x="8229600" y="0"/>
            <a:ext cx="914400" cy="722531"/>
            <a:chOff x="0" y="0"/>
            <a:chExt cx="914400" cy="722531"/>
          </a:xfrm>
        </p:grpSpPr>
        <p:sp>
          <p:nvSpPr>
            <p:cNvPr id="14" name="Trapezoid 13"/>
            <p:cNvSpPr/>
            <p:nvPr/>
          </p:nvSpPr>
          <p:spPr>
            <a:xfrm flipV="1">
              <a:off x="0" y="0"/>
              <a:ext cx="914400" cy="609600"/>
            </a:xfrm>
            <a:prstGeom prst="trapezoid">
              <a:avLst/>
            </a:prstGeom>
            <a:solidFill>
              <a:srgbClr val="1C3F94"/>
            </a:solid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
          <p:nvSpPr>
            <p:cNvPr id="15" name="TextBox 14"/>
            <p:cNvSpPr txBox="1"/>
            <p:nvPr/>
          </p:nvSpPr>
          <p:spPr>
            <a:xfrm>
              <a:off x="74275" y="76200"/>
              <a:ext cx="765851" cy="646331"/>
            </a:xfrm>
            <a:prstGeom prst="rect">
              <a:avLst/>
            </a:prstGeom>
            <a:noFill/>
          </p:spPr>
          <p:txBody>
            <a:bodyPr wrap="none" rtlCol="0">
              <a:spAutoFit/>
            </a:bodyPr>
            <a:lstStyle/>
            <a:p>
              <a:pPr algn="ctr"/>
              <a:r>
                <a:rPr lang="en-US" sz="1200" dirty="0">
                  <a:solidFill>
                    <a:schemeClr val="bg1"/>
                  </a:solidFill>
                </a:rPr>
                <a:t>CHAPTER</a:t>
              </a:r>
            </a:p>
            <a:p>
              <a:pPr algn="ctr"/>
              <a:r>
                <a:rPr lang="en-US" sz="1200" dirty="0">
                  <a:solidFill>
                    <a:schemeClr val="bg1"/>
                  </a:solidFill>
                </a:rPr>
                <a:t>2</a:t>
              </a:r>
            </a:p>
            <a:p>
              <a:pPr algn="ctr"/>
              <a:endParaRPr lang="en-US" sz="1200" dirty="0">
                <a:solidFill>
                  <a:schemeClr val="bg1"/>
                </a:solidFill>
              </a:endParaRPr>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ftr="0" dt="0"/>
  <p:txStyles>
    <p:titleStyle>
      <a:lvl1pPr algn="l" defTabSz="914400" rtl="0" eaLnBrk="1" latinLnBrk="0" hangingPunct="1">
        <a:spcBef>
          <a:spcPct val="0"/>
        </a:spcBef>
        <a:buNone/>
        <a:defRPr sz="3200" kern="1200">
          <a:solidFill>
            <a:srgbClr val="1C3F94"/>
          </a:solidFill>
          <a:latin typeface="+mj-lt"/>
          <a:ea typeface="+mj-ea"/>
          <a:cs typeface="+mj-cs"/>
        </a:defRPr>
      </a:lvl1pPr>
    </p:titleStyle>
    <p:bodyStyle>
      <a:lvl1pPr marL="342900" indent="-342900" algn="l" defTabSz="914400" rtl="0" eaLnBrk="1" latinLnBrk="0" hangingPunct="1">
        <a:spcBef>
          <a:spcPct val="20000"/>
        </a:spcBef>
        <a:buClr>
          <a:srgbClr val="1C3F94"/>
        </a:buClr>
        <a:buSzPct val="90000"/>
        <a:buFont typeface="Wingdings" pitchFamily="2" charset="2"/>
        <a:buChar char="l"/>
        <a:defRPr sz="3200" kern="1200">
          <a:solidFill>
            <a:schemeClr val="tx1"/>
          </a:solidFill>
          <a:latin typeface="+mn-lt"/>
          <a:ea typeface="+mn-ea"/>
          <a:cs typeface="+mn-cs"/>
        </a:defRPr>
      </a:lvl1pPr>
      <a:lvl2pPr marL="742950" indent="-285750" algn="l" defTabSz="914400" rtl="0" eaLnBrk="1" latinLnBrk="0" hangingPunct="1">
        <a:spcBef>
          <a:spcPct val="20000"/>
        </a:spcBef>
        <a:buClr>
          <a:schemeClr val="accent6">
            <a:lumMod val="75000"/>
          </a:schemeClr>
        </a:buClr>
        <a:buSzPct val="90000"/>
        <a:buFont typeface="Wingdings" pitchFamily="2" charset="2"/>
        <a:buChar char="l"/>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accent3">
            <a:lumMod val="75000"/>
          </a:schemeClr>
        </a:buClr>
        <a:buSzPct val="90000"/>
        <a:buFont typeface="Wingdings" pitchFamily="2" charset="2"/>
        <a:buChar char="l"/>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1C3F94"/>
        </a:buClr>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1C3F94"/>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Chapter </a:t>
            </a:r>
            <a:r>
              <a:rPr lang="en-US" sz="9600" dirty="0"/>
              <a:t>2</a:t>
            </a:r>
          </a:p>
        </p:txBody>
      </p:sp>
      <p:sp>
        <p:nvSpPr>
          <p:cNvPr id="6" name="Subtitle 5"/>
          <p:cNvSpPr>
            <a:spLocks noGrp="1"/>
          </p:cNvSpPr>
          <p:nvPr>
            <p:ph type="subTitle" idx="1"/>
          </p:nvPr>
        </p:nvSpPr>
        <p:spPr/>
        <p:txBody>
          <a:bodyPr/>
          <a:lstStyle/>
          <a:p>
            <a:r>
              <a:rPr lang="en-US" kern="0" dirty="0"/>
              <a:t>Real Estate System</a:t>
            </a:r>
          </a:p>
        </p:txBody>
      </p:sp>
      <p:sp>
        <p:nvSpPr>
          <p:cNvPr id="4" name="Slide Number Placeholder 3"/>
          <p:cNvSpPr>
            <a:spLocks noGrp="1"/>
          </p:cNvSpPr>
          <p:nvPr>
            <p:ph type="sldNum" sz="quarter" idx="4294967295"/>
          </p:nvPr>
        </p:nvSpPr>
        <p:spPr>
          <a:xfrm>
            <a:off x="0" y="6172200"/>
            <a:ext cx="2133600" cy="365125"/>
          </a:xfrm>
        </p:spPr>
        <p:txBody>
          <a:bodyPr/>
          <a:lstStyle/>
          <a:p>
            <a:r>
              <a:rPr lang="en-US"/>
              <a:t>SLIDE </a:t>
            </a:r>
            <a:fld id="{BB82B8BA-AAD4-4AAB-9E1B-D668BEB9A1E6}"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2.4 </a:t>
            </a:r>
            <a:r>
              <a:rPr lang="en-US" dirty="0"/>
              <a:t>Using the 4Q Diagram to Help Understand Boom and Bust in Real Estate Markets</a:t>
            </a:r>
          </a:p>
        </p:txBody>
      </p:sp>
      <p:sp>
        <p:nvSpPr>
          <p:cNvPr id="3" name="Slide Number Placeholder 2"/>
          <p:cNvSpPr>
            <a:spLocks noGrp="1"/>
          </p:cNvSpPr>
          <p:nvPr>
            <p:ph type="sldNum" sz="quarter" idx="4"/>
          </p:nvPr>
        </p:nvSpPr>
        <p:spPr/>
        <p:txBody>
          <a:bodyPr/>
          <a:lstStyle/>
          <a:p>
            <a:r>
              <a:rPr lang="en-US"/>
              <a:t>SLIDE </a:t>
            </a:r>
            <a:fld id="{BB82B8BA-AAD4-4AAB-9E1B-D668BEB9A1E6}"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EXHIBIT 2-4A </a:t>
            </a:r>
            <a:r>
              <a:rPr lang="en-US" dirty="0"/>
              <a:t>Effect of Demand Growth in Space Market</a:t>
            </a:r>
          </a:p>
        </p:txBody>
      </p:sp>
      <p:sp>
        <p:nvSpPr>
          <p:cNvPr id="3" name="Slide Number Placeholder 2"/>
          <p:cNvSpPr>
            <a:spLocks noGrp="1"/>
          </p:cNvSpPr>
          <p:nvPr>
            <p:ph type="sldNum" sz="quarter" idx="4"/>
          </p:nvPr>
        </p:nvSpPr>
        <p:spPr/>
        <p:txBody>
          <a:bodyPr/>
          <a:lstStyle/>
          <a:p>
            <a:r>
              <a:rPr lang="en-US"/>
              <a:t>SLIDE </a:t>
            </a:r>
            <a:fld id="{BB82B8BA-AAD4-4AAB-9E1B-D668BEB9A1E6}" type="slidenum">
              <a:rPr lang="en-US" smtClean="0"/>
              <a:pPr/>
              <a:t>11</a:t>
            </a:fld>
            <a:endParaRPr lang="en-US" dirty="0"/>
          </a:p>
        </p:txBody>
      </p:sp>
      <p:grpSp>
        <p:nvGrpSpPr>
          <p:cNvPr id="6" name="Group 5"/>
          <p:cNvGrpSpPr/>
          <p:nvPr/>
        </p:nvGrpSpPr>
        <p:grpSpPr>
          <a:xfrm>
            <a:off x="1929785" y="1371600"/>
            <a:ext cx="5506132" cy="4809309"/>
            <a:chOff x="1929785" y="1371600"/>
            <a:chExt cx="5506132" cy="4809309"/>
          </a:xfrm>
        </p:grpSpPr>
        <p:pic>
          <p:nvPicPr>
            <p:cNvPr id="3074" name="Picture 2"/>
            <p:cNvPicPr>
              <a:picLocks noChangeAspect="1" noChangeArrowheads="1"/>
            </p:cNvPicPr>
            <p:nvPr/>
          </p:nvPicPr>
          <p:blipFill>
            <a:blip r:embed="rId2" cstate="print"/>
            <a:srcRect/>
            <a:stretch>
              <a:fillRect/>
            </a:stretch>
          </p:blipFill>
          <p:spPr bwMode="auto">
            <a:xfrm>
              <a:off x="1929785" y="1371600"/>
              <a:ext cx="5284430" cy="4800600"/>
            </a:xfrm>
            <a:prstGeom prst="rect">
              <a:avLst/>
            </a:prstGeom>
            <a:noFill/>
            <a:ln w="9525">
              <a:noFill/>
              <a:miter lim="800000"/>
              <a:headEnd/>
              <a:tailEnd/>
            </a:ln>
          </p:spPr>
        </p:pic>
        <p:sp>
          <p:nvSpPr>
            <p:cNvPr id="5" name="TextBox 4"/>
            <p:cNvSpPr txBox="1"/>
            <p:nvPr/>
          </p:nvSpPr>
          <p:spPr>
            <a:xfrm rot="16200000">
              <a:off x="5810632" y="4555624"/>
              <a:ext cx="3004349" cy="246221"/>
            </a:xfrm>
            <a:prstGeom prst="rect">
              <a:avLst/>
            </a:prstGeom>
            <a:noFill/>
          </p:spPr>
          <p:txBody>
            <a:bodyPr wrap="none" rtlCol="0">
              <a:spAutoFit/>
            </a:bodyPr>
            <a:lstStyle/>
            <a:p>
              <a:pPr marL="0" marR="0">
                <a:spcBef>
                  <a:spcPts val="0"/>
                </a:spcBef>
                <a:spcAft>
                  <a:spcPts val="0"/>
                </a:spcAft>
              </a:pPr>
              <a:r>
                <a:rPr lang="en-US" sz="1000" dirty="0">
                  <a:effectLst/>
                  <a:latin typeface="Lato" panose="020F0502020204030203" pitchFamily="34" charset="0"/>
                  <a:ea typeface="Times New Roman" panose="02020603050405020304" pitchFamily="18" charset="0"/>
                  <a:cs typeface="Calibri" panose="020F0502020204030204" pitchFamily="34" charset="0"/>
                </a:rPr>
                <a:t>Copyright © 2021 </a:t>
              </a:r>
              <a:r>
                <a:rPr lang="en-US" sz="1000" dirty="0" err="1">
                  <a:effectLst/>
                  <a:latin typeface="Lato" panose="020F0502020204030203" pitchFamily="34" charset="0"/>
                  <a:ea typeface="Times New Roman" panose="02020603050405020304" pitchFamily="18" charset="0"/>
                  <a:cs typeface="Calibri" panose="020F0502020204030204" pitchFamily="34" charset="0"/>
                </a:rPr>
                <a:t>Mbition</a:t>
              </a:r>
              <a:r>
                <a:rPr lang="en-US" sz="1000" dirty="0">
                  <a:effectLst/>
                  <a:latin typeface="Lato" panose="020F0502020204030203" pitchFamily="34" charset="0"/>
                  <a:ea typeface="Times New Roman" panose="02020603050405020304" pitchFamily="18" charset="0"/>
                  <a:cs typeface="Calibri" panose="020F0502020204030204" pitchFamily="34" charset="0"/>
                </a:rPr>
                <a:t> LLC. All rights reserved.</a:t>
              </a:r>
              <a:endParaRPr lang="en-US" sz="1000" dirty="0">
                <a:effectLst/>
                <a:latin typeface="Lato" panose="020F0502020204030203" pitchFamily="34" charset="0"/>
                <a:ea typeface="Times New Roman" panose="02020603050405020304" pitchFamily="18" charset="0"/>
                <a:cs typeface="Times New Roman" panose="02020603050405020304" pitchFamily="18" charset="0"/>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EXHIBIT 2-4B </a:t>
            </a:r>
            <a:r>
              <a:rPr lang="en-US" dirty="0"/>
              <a:t>Effect of Demand Growth in Asset Market</a:t>
            </a:r>
          </a:p>
        </p:txBody>
      </p:sp>
      <p:sp>
        <p:nvSpPr>
          <p:cNvPr id="3" name="Slide Number Placeholder 2"/>
          <p:cNvSpPr>
            <a:spLocks noGrp="1"/>
          </p:cNvSpPr>
          <p:nvPr>
            <p:ph type="sldNum" sz="quarter" idx="4"/>
          </p:nvPr>
        </p:nvSpPr>
        <p:spPr/>
        <p:txBody>
          <a:bodyPr/>
          <a:lstStyle/>
          <a:p>
            <a:r>
              <a:rPr lang="en-US"/>
              <a:t>SLIDE </a:t>
            </a:r>
            <a:fld id="{BB82B8BA-AAD4-4AAB-9E1B-D668BEB9A1E6}" type="slidenum">
              <a:rPr lang="en-US" smtClean="0"/>
              <a:pPr/>
              <a:t>12</a:t>
            </a:fld>
            <a:endParaRPr lang="en-US" dirty="0"/>
          </a:p>
        </p:txBody>
      </p:sp>
      <p:grpSp>
        <p:nvGrpSpPr>
          <p:cNvPr id="6" name="Group 5"/>
          <p:cNvGrpSpPr/>
          <p:nvPr/>
        </p:nvGrpSpPr>
        <p:grpSpPr>
          <a:xfrm>
            <a:off x="1928470" y="1371600"/>
            <a:ext cx="5507447" cy="4802777"/>
            <a:chOff x="1928470" y="1371600"/>
            <a:chExt cx="5507447" cy="4802777"/>
          </a:xfrm>
        </p:grpSpPr>
        <p:pic>
          <p:nvPicPr>
            <p:cNvPr id="4098" name="Picture 2"/>
            <p:cNvPicPr>
              <a:picLocks noChangeAspect="1" noChangeArrowheads="1"/>
            </p:cNvPicPr>
            <p:nvPr/>
          </p:nvPicPr>
          <p:blipFill>
            <a:blip r:embed="rId2" cstate="print"/>
            <a:srcRect/>
            <a:stretch>
              <a:fillRect/>
            </a:stretch>
          </p:blipFill>
          <p:spPr bwMode="auto">
            <a:xfrm>
              <a:off x="1928470" y="1371600"/>
              <a:ext cx="5287061" cy="4800600"/>
            </a:xfrm>
            <a:prstGeom prst="rect">
              <a:avLst/>
            </a:prstGeom>
            <a:noFill/>
            <a:ln w="9525">
              <a:noFill/>
              <a:miter lim="800000"/>
              <a:headEnd/>
              <a:tailEnd/>
            </a:ln>
          </p:spPr>
        </p:pic>
        <p:sp>
          <p:nvSpPr>
            <p:cNvPr id="5" name="TextBox 4"/>
            <p:cNvSpPr txBox="1"/>
            <p:nvPr/>
          </p:nvSpPr>
          <p:spPr>
            <a:xfrm rot="16200000">
              <a:off x="5810632" y="4549092"/>
              <a:ext cx="3004349" cy="246221"/>
            </a:xfrm>
            <a:prstGeom prst="rect">
              <a:avLst/>
            </a:prstGeom>
            <a:noFill/>
          </p:spPr>
          <p:txBody>
            <a:bodyPr wrap="none" rtlCol="0">
              <a:spAutoFit/>
            </a:bodyPr>
            <a:lstStyle/>
            <a:p>
              <a:pPr marL="0" marR="0">
                <a:spcBef>
                  <a:spcPts val="0"/>
                </a:spcBef>
                <a:spcAft>
                  <a:spcPts val="0"/>
                </a:spcAft>
              </a:pPr>
              <a:r>
                <a:rPr lang="en-US" sz="1000" dirty="0">
                  <a:effectLst/>
                  <a:latin typeface="Lato" panose="020F0502020204030203" pitchFamily="34" charset="0"/>
                  <a:ea typeface="Times New Roman" panose="02020603050405020304" pitchFamily="18" charset="0"/>
                  <a:cs typeface="Calibri" panose="020F0502020204030204" pitchFamily="34" charset="0"/>
                </a:rPr>
                <a:t>Copyright © 2021 </a:t>
              </a:r>
              <a:r>
                <a:rPr lang="en-US" sz="1000" dirty="0" err="1">
                  <a:effectLst/>
                  <a:latin typeface="Lato" panose="020F0502020204030203" pitchFamily="34" charset="0"/>
                  <a:ea typeface="Times New Roman" panose="02020603050405020304" pitchFamily="18" charset="0"/>
                  <a:cs typeface="Calibri" panose="020F0502020204030204" pitchFamily="34" charset="0"/>
                </a:rPr>
                <a:t>Mbition</a:t>
              </a:r>
              <a:r>
                <a:rPr lang="en-US" sz="1000" dirty="0">
                  <a:effectLst/>
                  <a:latin typeface="Lato" panose="020F0502020204030203" pitchFamily="34" charset="0"/>
                  <a:ea typeface="Times New Roman" panose="02020603050405020304" pitchFamily="18" charset="0"/>
                  <a:cs typeface="Calibri" panose="020F0502020204030204" pitchFamily="34" charset="0"/>
                </a:rPr>
                <a:t> LLC. All rights reserved.</a:t>
              </a:r>
              <a:endParaRPr lang="en-US" sz="1000" dirty="0">
                <a:effectLst/>
                <a:latin typeface="Lato" panose="020F0502020204030203" pitchFamily="34" charset="0"/>
                <a:ea typeface="Times New Roman" panose="02020603050405020304" pitchFamily="18" charset="0"/>
                <a:cs typeface="Times New Roman" panose="02020603050405020304" pitchFamily="18" charset="0"/>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1143000"/>
          </a:xfrm>
        </p:spPr>
        <p:txBody>
          <a:bodyPr>
            <a:normAutofit fontScale="90000"/>
          </a:bodyPr>
          <a:lstStyle/>
          <a:p>
            <a:r>
              <a:rPr lang="en-US" b="1" dirty="0"/>
              <a:t>EXHIBIT 2-5 </a:t>
            </a:r>
            <a:r>
              <a:rPr lang="en-US" dirty="0"/>
              <a:t>Example Space Market Rents and Asset Market Prices (adjusted for inflation): 1986–2011*</a:t>
            </a:r>
          </a:p>
        </p:txBody>
      </p:sp>
      <p:sp>
        <p:nvSpPr>
          <p:cNvPr id="3" name="Slide Number Placeholder 2"/>
          <p:cNvSpPr>
            <a:spLocks noGrp="1"/>
          </p:cNvSpPr>
          <p:nvPr>
            <p:ph type="sldNum" sz="quarter" idx="4"/>
          </p:nvPr>
        </p:nvSpPr>
        <p:spPr/>
        <p:txBody>
          <a:bodyPr/>
          <a:lstStyle/>
          <a:p>
            <a:r>
              <a:rPr lang="en-US"/>
              <a:t>SLIDE </a:t>
            </a:r>
            <a:fld id="{BB82B8BA-AAD4-4AAB-9E1B-D668BEB9A1E6}" type="slidenum">
              <a:rPr lang="en-US" smtClean="0"/>
              <a:pPr/>
              <a:t>13</a:t>
            </a:fld>
            <a:endParaRPr lang="en-US" dirty="0"/>
          </a:p>
        </p:txBody>
      </p:sp>
      <p:grpSp>
        <p:nvGrpSpPr>
          <p:cNvPr id="8" name="Group 7"/>
          <p:cNvGrpSpPr/>
          <p:nvPr/>
        </p:nvGrpSpPr>
        <p:grpSpPr>
          <a:xfrm>
            <a:off x="457200" y="1597223"/>
            <a:ext cx="8364070" cy="4422577"/>
            <a:chOff x="457200" y="1597223"/>
            <a:chExt cx="8364070" cy="4422577"/>
          </a:xfrm>
        </p:grpSpPr>
        <p:sp>
          <p:nvSpPr>
            <p:cNvPr id="5" name="Rectangle 4"/>
            <p:cNvSpPr/>
            <p:nvPr/>
          </p:nvSpPr>
          <p:spPr>
            <a:xfrm>
              <a:off x="6611470" y="1828800"/>
              <a:ext cx="2209800" cy="3970318"/>
            </a:xfrm>
            <a:prstGeom prst="rect">
              <a:avLst/>
            </a:prstGeom>
          </p:spPr>
          <p:txBody>
            <a:bodyPr wrap="square">
              <a:spAutoFit/>
            </a:bodyPr>
            <a:lstStyle/>
            <a:p>
              <a:r>
                <a:rPr lang="en-US" sz="1400" dirty="0"/>
                <a:t>*The lines depicted here are illustrative examples typical of the US commercial real estate markets, but not exact correlates of the same markets. The rent line is based on asking rents for office space in seven major metro areas (source: </a:t>
              </a:r>
              <a:r>
                <a:rPr lang="en-US" sz="1400" dirty="0" err="1"/>
                <a:t>CoStar</a:t>
              </a:r>
              <a:r>
                <a:rPr lang="en-US" sz="1400" dirty="0"/>
                <a:t>); the asset price line is the </a:t>
              </a:r>
              <a:r>
                <a:rPr lang="en-US" sz="1400" dirty="0" err="1"/>
                <a:t>NCREIF</a:t>
              </a:r>
              <a:r>
                <a:rPr lang="en-US" sz="1400" dirty="0"/>
                <a:t>-based </a:t>
              </a:r>
              <a:r>
                <a:rPr lang="en-US" sz="1400" dirty="0" err="1"/>
                <a:t>TBI</a:t>
              </a:r>
              <a:r>
                <a:rPr lang="en-US" sz="1400" dirty="0"/>
                <a:t> (source: MIT) transaction price index for institutional investment property. Both the rent line and the asset price line are net of CPI inflation.</a:t>
              </a:r>
            </a:p>
          </p:txBody>
        </p:sp>
        <p:grpSp>
          <p:nvGrpSpPr>
            <p:cNvPr id="7" name="Group 6"/>
            <p:cNvGrpSpPr/>
            <p:nvPr/>
          </p:nvGrpSpPr>
          <p:grpSpPr>
            <a:xfrm>
              <a:off x="457200" y="1597223"/>
              <a:ext cx="6145279" cy="4422577"/>
              <a:chOff x="457200" y="1371600"/>
              <a:chExt cx="6145279" cy="4422577"/>
            </a:xfrm>
          </p:grpSpPr>
          <p:sp>
            <p:nvSpPr>
              <p:cNvPr id="4" name="Rectangle 3"/>
              <p:cNvSpPr/>
              <p:nvPr/>
            </p:nvSpPr>
            <p:spPr>
              <a:xfrm>
                <a:off x="457200" y="5486400"/>
                <a:ext cx="5943600" cy="307777"/>
              </a:xfrm>
              <a:prstGeom prst="rect">
                <a:avLst/>
              </a:prstGeom>
            </p:spPr>
            <p:txBody>
              <a:bodyPr wrap="square">
                <a:spAutoFit/>
              </a:bodyPr>
              <a:lstStyle/>
              <a:p>
                <a:r>
                  <a:rPr lang="en-US" sz="1400" dirty="0"/>
                  <a:t>Sources: Based on data from </a:t>
                </a:r>
                <a:r>
                  <a:rPr lang="en-US" sz="1400" dirty="0" err="1"/>
                  <a:t>CoStar</a:t>
                </a:r>
                <a:r>
                  <a:rPr lang="en-US" sz="1400" dirty="0"/>
                  <a:t> Group Inc., </a:t>
                </a:r>
                <a:r>
                  <a:rPr lang="en-US" sz="1400" dirty="0" err="1"/>
                  <a:t>NCREIF</a:t>
                </a:r>
                <a:r>
                  <a:rPr lang="en-US" sz="1400" dirty="0"/>
                  <a:t>, MIT/</a:t>
                </a:r>
                <a:r>
                  <a:rPr lang="en-US" sz="1400" dirty="0" err="1"/>
                  <a:t>CRE</a:t>
                </a:r>
                <a:r>
                  <a:rPr lang="en-US" sz="1400" dirty="0"/>
                  <a:t>.</a:t>
                </a:r>
              </a:p>
            </p:txBody>
          </p:sp>
          <p:pic>
            <p:nvPicPr>
              <p:cNvPr id="5122" name="Picture 2"/>
              <p:cNvPicPr>
                <a:picLocks noChangeAspect="1" noChangeArrowheads="1"/>
              </p:cNvPicPr>
              <p:nvPr/>
            </p:nvPicPr>
            <p:blipFill>
              <a:blip r:embed="rId2" cstate="print"/>
              <a:srcRect/>
              <a:stretch>
                <a:fillRect/>
              </a:stretch>
            </p:blipFill>
            <p:spPr bwMode="auto">
              <a:xfrm>
                <a:off x="457200" y="1371600"/>
                <a:ext cx="6145279" cy="4114800"/>
              </a:xfrm>
              <a:prstGeom prst="rect">
                <a:avLst/>
              </a:prstGeom>
              <a:noFill/>
              <a:ln w="9525">
                <a:solidFill>
                  <a:srgbClr val="00B0F0"/>
                </a:solidFill>
                <a:miter lim="800000"/>
                <a:headEnd/>
                <a:tailEnd/>
              </a:ln>
            </p:spPr>
          </p:pic>
        </p:gr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2.5 </a:t>
            </a:r>
            <a:r>
              <a:rPr lang="en-US" dirty="0"/>
              <a:t>Chapter Summary</a:t>
            </a:r>
          </a:p>
        </p:txBody>
      </p:sp>
      <p:sp>
        <p:nvSpPr>
          <p:cNvPr id="3" name="Slide Number Placeholder 2"/>
          <p:cNvSpPr>
            <a:spLocks noGrp="1"/>
          </p:cNvSpPr>
          <p:nvPr>
            <p:ph type="sldNum" sz="quarter" idx="4"/>
          </p:nvPr>
        </p:nvSpPr>
        <p:spPr/>
        <p:txBody>
          <a:bodyPr/>
          <a:lstStyle/>
          <a:p>
            <a:r>
              <a:rPr lang="en-US"/>
              <a:t>SLIDE </a:t>
            </a:r>
            <a:fld id="{BB82B8BA-AAD4-4AAB-9E1B-D668BEB9A1E6}"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KEY TERMS</a:t>
            </a:r>
          </a:p>
        </p:txBody>
      </p:sp>
      <p:sp>
        <p:nvSpPr>
          <p:cNvPr id="5" name="Content Placeholder 4"/>
          <p:cNvSpPr>
            <a:spLocks noGrp="1"/>
          </p:cNvSpPr>
          <p:nvPr>
            <p:ph idx="1"/>
          </p:nvPr>
        </p:nvSpPr>
        <p:spPr>
          <a:xfrm>
            <a:off x="457200" y="1600201"/>
            <a:ext cx="8229600" cy="2743200"/>
          </a:xfrm>
        </p:spPr>
        <p:txBody>
          <a:bodyPr numCol="2" spcCol="182880">
            <a:normAutofit/>
          </a:bodyPr>
          <a:lstStyle/>
          <a:p>
            <a:r>
              <a:rPr lang="en-US" dirty="0"/>
              <a:t>real estate system</a:t>
            </a:r>
          </a:p>
          <a:p>
            <a:r>
              <a:rPr lang="en-US" dirty="0"/>
              <a:t>systems dynamics model</a:t>
            </a:r>
          </a:p>
          <a:p>
            <a:r>
              <a:rPr lang="en-US" dirty="0"/>
              <a:t>negative feedback loop</a:t>
            </a:r>
          </a:p>
          <a:p>
            <a:r>
              <a:rPr lang="en-US" dirty="0"/>
              <a:t>positive feedback loop</a:t>
            </a:r>
          </a:p>
          <a:p>
            <a:r>
              <a:rPr lang="en-US" dirty="0"/>
              <a:t>four-quadrant model</a:t>
            </a:r>
          </a:p>
          <a:p>
            <a:r>
              <a:rPr lang="en-US" dirty="0"/>
              <a:t>long-run equilibrium</a:t>
            </a:r>
          </a:p>
          <a:p>
            <a:r>
              <a:rPr lang="en-US" dirty="0"/>
              <a:t>real estate market cycle</a:t>
            </a:r>
          </a:p>
          <a:p>
            <a:r>
              <a:rPr lang="en-US" dirty="0"/>
              <a:t>myopic price forecasts</a:t>
            </a:r>
          </a:p>
          <a:p>
            <a:r>
              <a:rPr lang="en-US" dirty="0"/>
              <a:t>physical capital/assets</a:t>
            </a:r>
          </a:p>
          <a:p>
            <a:r>
              <a:rPr lang="en-US" dirty="0"/>
              <a:t>financial capital/assets</a:t>
            </a:r>
          </a:p>
        </p:txBody>
      </p:sp>
      <p:sp>
        <p:nvSpPr>
          <p:cNvPr id="3" name="Slide Number Placeholder 2"/>
          <p:cNvSpPr>
            <a:spLocks noGrp="1"/>
          </p:cNvSpPr>
          <p:nvPr>
            <p:ph type="sldNum" sz="quarter" idx="4"/>
          </p:nvPr>
        </p:nvSpPr>
        <p:spPr/>
        <p:txBody>
          <a:bodyPr/>
          <a:lstStyle/>
          <a:p>
            <a:r>
              <a:rPr lang="en-US"/>
              <a:t>SLIDE </a:t>
            </a:r>
            <a:fld id="{BB82B8BA-AAD4-4AAB-9E1B-D668BEB9A1E6}" type="slidenum">
              <a:rPr lang="en-US" smtClean="0"/>
              <a:pPr/>
              <a:t>15</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t>CHAPTER OUTLINE</a:t>
            </a:r>
          </a:p>
        </p:txBody>
      </p:sp>
      <p:sp>
        <p:nvSpPr>
          <p:cNvPr id="4" name="Content Placeholder 3"/>
          <p:cNvSpPr>
            <a:spLocks noGrp="1"/>
          </p:cNvSpPr>
          <p:nvPr>
            <p:ph idx="1"/>
          </p:nvPr>
        </p:nvSpPr>
        <p:spPr/>
        <p:txBody>
          <a:bodyPr>
            <a:normAutofit/>
          </a:bodyPr>
          <a:lstStyle/>
          <a:p>
            <a:pPr marL="569913" indent="-569913">
              <a:buNone/>
            </a:pPr>
            <a:r>
              <a:rPr lang="en-US" b="1" dirty="0">
                <a:solidFill>
                  <a:srgbClr val="1C3F94"/>
                </a:solidFill>
              </a:rPr>
              <a:t>2.1 	</a:t>
            </a:r>
            <a:r>
              <a:rPr lang="en-US" dirty="0"/>
              <a:t>Commercial Property Development Industry</a:t>
            </a:r>
          </a:p>
          <a:p>
            <a:pPr marL="569913" indent="-569913">
              <a:buNone/>
            </a:pPr>
            <a:r>
              <a:rPr lang="en-US" b="1" dirty="0">
                <a:solidFill>
                  <a:srgbClr val="1C3F94"/>
                </a:solidFill>
              </a:rPr>
              <a:t>2.2</a:t>
            </a:r>
            <a:r>
              <a:rPr lang="en-US" dirty="0"/>
              <a:t> 	Overview of the Real Estate System</a:t>
            </a:r>
          </a:p>
          <a:p>
            <a:pPr marL="569913" indent="-569913">
              <a:buNone/>
            </a:pPr>
            <a:r>
              <a:rPr lang="en-US" b="1" dirty="0">
                <a:solidFill>
                  <a:srgbClr val="1C3F94"/>
                </a:solidFill>
              </a:rPr>
              <a:t>2.3</a:t>
            </a:r>
            <a:r>
              <a:rPr lang="en-US" dirty="0"/>
              <a:t> 	Four-Quadrant Model</a:t>
            </a:r>
          </a:p>
          <a:p>
            <a:pPr marL="569913" indent="-569913">
              <a:buNone/>
            </a:pPr>
            <a:r>
              <a:rPr lang="en-US" b="1" dirty="0">
                <a:solidFill>
                  <a:srgbClr val="1C3F94"/>
                </a:solidFill>
              </a:rPr>
              <a:t>2.4</a:t>
            </a:r>
            <a:r>
              <a:rPr lang="en-US" dirty="0"/>
              <a:t> 	Using the 4Q Diagram to Help Understand Boom and Bust in Real Estate Markets</a:t>
            </a:r>
          </a:p>
          <a:p>
            <a:pPr marL="569913" indent="-569913">
              <a:buNone/>
            </a:pPr>
            <a:r>
              <a:rPr lang="en-US" b="1" dirty="0">
                <a:solidFill>
                  <a:srgbClr val="1C3F94"/>
                </a:solidFill>
              </a:rPr>
              <a:t>2.5</a:t>
            </a:r>
            <a:r>
              <a:rPr lang="en-US" dirty="0"/>
              <a:t> 	Chapter Summary</a:t>
            </a:r>
          </a:p>
        </p:txBody>
      </p:sp>
      <p:sp>
        <p:nvSpPr>
          <p:cNvPr id="2" name="Slide Number Placeholder 1"/>
          <p:cNvSpPr>
            <a:spLocks noGrp="1"/>
          </p:cNvSpPr>
          <p:nvPr>
            <p:ph type="sldNum" sz="quarter" idx="4"/>
          </p:nvPr>
        </p:nvSpPr>
        <p:spPr/>
        <p:txBody>
          <a:bodyPr/>
          <a:lstStyle/>
          <a:p>
            <a:r>
              <a:rPr lang="en-US"/>
              <a:t>SLIDE </a:t>
            </a:r>
            <a:fld id="{BB82B8BA-AAD4-4AAB-9E1B-D668BEB9A1E6}"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LEARNING OBJECTIVES</a:t>
            </a:r>
          </a:p>
        </p:txBody>
      </p:sp>
      <p:sp>
        <p:nvSpPr>
          <p:cNvPr id="3" name="Content Placeholder 2"/>
          <p:cNvSpPr>
            <a:spLocks noGrp="1"/>
          </p:cNvSpPr>
          <p:nvPr>
            <p:ph idx="1"/>
          </p:nvPr>
        </p:nvSpPr>
        <p:spPr/>
        <p:txBody>
          <a:bodyPr>
            <a:normAutofit fontScale="77500" lnSpcReduction="20000"/>
          </a:bodyPr>
          <a:lstStyle/>
          <a:p>
            <a:pPr>
              <a:buNone/>
            </a:pPr>
            <a:r>
              <a:rPr lang="en-US" dirty="0"/>
              <a:t>After reading this chapter, you should understand:</a:t>
            </a:r>
          </a:p>
          <a:p>
            <a:r>
              <a:rPr lang="en-US" dirty="0"/>
              <a:t>The real estate system and how it relates to investment analysis of commercial property.</a:t>
            </a:r>
          </a:p>
          <a:p>
            <a:r>
              <a:rPr lang="en-US" dirty="0"/>
              <a:t>The short- and long-run linkages among the real estate space market, asset market, and the development industry that convert financial capital to new physical supply in the space market.</a:t>
            </a:r>
          </a:p>
          <a:p>
            <a:r>
              <a:rPr lang="en-US" dirty="0"/>
              <a:t>How negative feedback loops keep the system in balance in the long run, and positive feedback can lead to destructive spirals.</a:t>
            </a:r>
          </a:p>
          <a:p>
            <a:r>
              <a:rPr lang="en-US" dirty="0"/>
              <a:t>The role of forward-looking behavior, as well as forms of behavioral “discipline,” on the part of participants in various aspects of the real estate system in keeping the system in balance.</a:t>
            </a:r>
          </a:p>
          <a:p>
            <a:r>
              <a:rPr lang="en-US" dirty="0"/>
              <a:t>How cycles or periods of imbalance between supply and demand can occur in the absence of perfect foresight or result from systematic behavioral errors or positive feedback loops.</a:t>
            </a:r>
          </a:p>
        </p:txBody>
      </p:sp>
      <p:sp>
        <p:nvSpPr>
          <p:cNvPr id="4" name="Slide Number Placeholder 3"/>
          <p:cNvSpPr>
            <a:spLocks noGrp="1"/>
          </p:cNvSpPr>
          <p:nvPr>
            <p:ph type="sldNum" sz="quarter" idx="4"/>
          </p:nvPr>
        </p:nvSpPr>
        <p:spPr/>
        <p:txBody>
          <a:bodyPr/>
          <a:lstStyle/>
          <a:p>
            <a:r>
              <a:rPr lang="en-US"/>
              <a:t>SLIDE </a:t>
            </a:r>
            <a:fld id="{BB82B8BA-AAD4-4AAB-9E1B-D668BEB9A1E6}"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2.1 </a:t>
            </a:r>
            <a:r>
              <a:rPr lang="en-US" dirty="0"/>
              <a:t>Commercial Property Development Industry</a:t>
            </a:r>
          </a:p>
        </p:txBody>
      </p:sp>
      <p:sp>
        <p:nvSpPr>
          <p:cNvPr id="7" name="Content Placeholder 6"/>
          <p:cNvSpPr>
            <a:spLocks noGrp="1"/>
          </p:cNvSpPr>
          <p:nvPr>
            <p:ph idx="1"/>
          </p:nvPr>
        </p:nvSpPr>
        <p:spPr/>
        <p:txBody>
          <a:bodyPr/>
          <a:lstStyle/>
          <a:p>
            <a:endParaRPr lang="en-US"/>
          </a:p>
        </p:txBody>
      </p:sp>
      <p:sp>
        <p:nvSpPr>
          <p:cNvPr id="4" name="Slide Number Placeholder 3"/>
          <p:cNvSpPr>
            <a:spLocks noGrp="1"/>
          </p:cNvSpPr>
          <p:nvPr>
            <p:ph type="sldNum" sz="quarter" idx="4"/>
          </p:nvPr>
        </p:nvSpPr>
        <p:spPr/>
        <p:txBody>
          <a:bodyPr/>
          <a:lstStyle/>
          <a:p>
            <a:r>
              <a:rPr lang="en-US"/>
              <a:t>SLIDE </a:t>
            </a:r>
            <a:fld id="{BB82B8BA-AAD4-4AAB-9E1B-D668BEB9A1E6}"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EXHIBIT 2-1 </a:t>
            </a:r>
            <a:r>
              <a:rPr lang="en-US" dirty="0"/>
              <a:t>U.S. Commercial Property Construction Completions by Property Type (</a:t>
            </a:r>
            <a:r>
              <a:rPr lang="en-US" dirty="0" err="1"/>
              <a:t>MSF</a:t>
            </a:r>
            <a:r>
              <a:rPr lang="en-US" dirty="0"/>
              <a:t>): 1959–2011</a:t>
            </a:r>
          </a:p>
        </p:txBody>
      </p:sp>
      <p:sp>
        <p:nvSpPr>
          <p:cNvPr id="4" name="Slide Number Placeholder 3"/>
          <p:cNvSpPr>
            <a:spLocks noGrp="1"/>
          </p:cNvSpPr>
          <p:nvPr>
            <p:ph type="sldNum" sz="quarter" idx="4"/>
          </p:nvPr>
        </p:nvSpPr>
        <p:spPr/>
        <p:txBody>
          <a:bodyPr/>
          <a:lstStyle/>
          <a:p>
            <a:r>
              <a:rPr lang="en-US"/>
              <a:t>SLIDE </a:t>
            </a:r>
            <a:fld id="{BB82B8BA-AAD4-4AAB-9E1B-D668BEB9A1E6}" type="slidenum">
              <a:rPr lang="en-US" smtClean="0"/>
              <a:pPr/>
              <a:t>5</a:t>
            </a:fld>
            <a:endParaRPr lang="en-US" dirty="0"/>
          </a:p>
        </p:txBody>
      </p:sp>
      <p:grpSp>
        <p:nvGrpSpPr>
          <p:cNvPr id="10" name="Group 9"/>
          <p:cNvGrpSpPr/>
          <p:nvPr/>
        </p:nvGrpSpPr>
        <p:grpSpPr>
          <a:xfrm>
            <a:off x="914400" y="1371600"/>
            <a:ext cx="7565902" cy="5019020"/>
            <a:chOff x="914400" y="1371600"/>
            <a:chExt cx="7565902" cy="5019020"/>
          </a:xfrm>
        </p:grpSpPr>
        <p:sp>
          <p:nvSpPr>
            <p:cNvPr id="8" name="TextBox 7"/>
            <p:cNvSpPr txBox="1"/>
            <p:nvPr/>
          </p:nvSpPr>
          <p:spPr>
            <a:xfrm rot="16200000">
              <a:off x="6855017" y="4279126"/>
              <a:ext cx="3004349" cy="246221"/>
            </a:xfrm>
            <a:prstGeom prst="rect">
              <a:avLst/>
            </a:prstGeom>
            <a:noFill/>
          </p:spPr>
          <p:txBody>
            <a:bodyPr wrap="none" rtlCol="0">
              <a:spAutoFit/>
            </a:bodyPr>
            <a:lstStyle/>
            <a:p>
              <a:pPr marL="0" marR="0">
                <a:spcBef>
                  <a:spcPts val="0"/>
                </a:spcBef>
                <a:spcAft>
                  <a:spcPts val="0"/>
                </a:spcAft>
              </a:pPr>
              <a:r>
                <a:rPr lang="en-US" sz="1000" dirty="0">
                  <a:effectLst/>
                  <a:latin typeface="Lato" panose="020F0502020204030203" pitchFamily="34" charset="0"/>
                  <a:ea typeface="Times New Roman" panose="02020603050405020304" pitchFamily="18" charset="0"/>
                  <a:cs typeface="Calibri" panose="020F0502020204030204" pitchFamily="34" charset="0"/>
                </a:rPr>
                <a:t>Copyright © 2021 </a:t>
              </a:r>
              <a:r>
                <a:rPr lang="en-US" sz="1000" dirty="0" err="1">
                  <a:effectLst/>
                  <a:latin typeface="Lato" panose="020F0502020204030203" pitchFamily="34" charset="0"/>
                  <a:ea typeface="Times New Roman" panose="02020603050405020304" pitchFamily="18" charset="0"/>
                  <a:cs typeface="Calibri" panose="020F0502020204030204" pitchFamily="34" charset="0"/>
                </a:rPr>
                <a:t>Mbition</a:t>
              </a:r>
              <a:r>
                <a:rPr lang="en-US" sz="1000" dirty="0">
                  <a:effectLst/>
                  <a:latin typeface="Lato" panose="020F0502020204030203" pitchFamily="34" charset="0"/>
                  <a:ea typeface="Times New Roman" panose="02020603050405020304" pitchFamily="18" charset="0"/>
                  <a:cs typeface="Calibri" panose="020F0502020204030204" pitchFamily="34" charset="0"/>
                </a:rPr>
                <a:t> LLC. All rights reserved.</a:t>
              </a:r>
              <a:endParaRPr lang="en-US" sz="1000" dirty="0">
                <a:effectLst/>
                <a:latin typeface="Lato" panose="020F0502020204030203" pitchFamily="34" charset="0"/>
                <a:ea typeface="Times New Roman" panose="02020603050405020304" pitchFamily="18" charset="0"/>
                <a:cs typeface="Times New Roman" panose="02020603050405020304" pitchFamily="18" charset="0"/>
              </a:endParaRPr>
            </a:p>
          </p:txBody>
        </p:sp>
        <p:sp>
          <p:nvSpPr>
            <p:cNvPr id="5" name="Rectangle 4"/>
            <p:cNvSpPr/>
            <p:nvPr/>
          </p:nvSpPr>
          <p:spPr>
            <a:xfrm>
              <a:off x="914400" y="5867400"/>
              <a:ext cx="6858000" cy="523220"/>
            </a:xfrm>
            <a:prstGeom prst="rect">
              <a:avLst/>
            </a:prstGeom>
          </p:spPr>
          <p:txBody>
            <a:bodyPr wrap="square">
              <a:spAutoFit/>
            </a:bodyPr>
            <a:lstStyle/>
            <a:p>
              <a:r>
                <a:rPr lang="en-US" sz="1400" dirty="0"/>
                <a:t>Sources: Construction start data from Property and Portfolio Research (</a:t>
              </a:r>
              <a:r>
                <a:rPr lang="en-US" sz="1400" dirty="0" err="1"/>
                <a:t>CoStar</a:t>
              </a:r>
              <a:r>
                <a:rPr lang="en-US" sz="1400" dirty="0"/>
                <a:t> Group Inc.); used with permission. Recession data from National Bureau of Economic Research.</a:t>
              </a:r>
            </a:p>
          </p:txBody>
        </p:sp>
        <p:grpSp>
          <p:nvGrpSpPr>
            <p:cNvPr id="9" name="Group 8"/>
            <p:cNvGrpSpPr/>
            <p:nvPr/>
          </p:nvGrpSpPr>
          <p:grpSpPr>
            <a:xfrm>
              <a:off x="914400" y="1371600"/>
              <a:ext cx="7315200" cy="4495800"/>
              <a:chOff x="914400" y="1407319"/>
              <a:chExt cx="7315200" cy="4572000"/>
            </a:xfrm>
          </p:grpSpPr>
          <p:pic>
            <p:nvPicPr>
              <p:cNvPr id="1026" name="Picture 2"/>
              <p:cNvPicPr>
                <a:picLocks noChangeAspect="1" noChangeArrowheads="1"/>
              </p:cNvPicPr>
              <p:nvPr/>
            </p:nvPicPr>
            <p:blipFill>
              <a:blip r:embed="rId2" cstate="print"/>
              <a:srcRect/>
              <a:stretch>
                <a:fillRect/>
              </a:stretch>
            </p:blipFill>
            <p:spPr bwMode="auto">
              <a:xfrm>
                <a:off x="1081088" y="1478757"/>
                <a:ext cx="6981825" cy="4429125"/>
              </a:xfrm>
              <a:prstGeom prst="rect">
                <a:avLst/>
              </a:prstGeom>
              <a:noFill/>
              <a:ln w="9525">
                <a:noFill/>
                <a:miter lim="800000"/>
                <a:headEnd/>
                <a:tailEnd/>
              </a:ln>
            </p:spPr>
          </p:pic>
          <p:sp>
            <p:nvSpPr>
              <p:cNvPr id="7" name="Rectangle 6"/>
              <p:cNvSpPr/>
              <p:nvPr/>
            </p:nvSpPr>
            <p:spPr>
              <a:xfrm>
                <a:off x="914400" y="1407319"/>
                <a:ext cx="7315200" cy="45720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2.2 </a:t>
            </a:r>
            <a:r>
              <a:rPr lang="en-US" dirty="0"/>
              <a:t>Overview of the Real Estate System</a:t>
            </a:r>
          </a:p>
        </p:txBody>
      </p:sp>
      <p:sp>
        <p:nvSpPr>
          <p:cNvPr id="3" name="Slide Number Placeholder 2"/>
          <p:cNvSpPr>
            <a:spLocks noGrp="1"/>
          </p:cNvSpPr>
          <p:nvPr>
            <p:ph type="sldNum" sz="quarter" idx="4"/>
          </p:nvPr>
        </p:nvSpPr>
        <p:spPr/>
        <p:txBody>
          <a:bodyPr/>
          <a:lstStyle/>
          <a:p>
            <a:r>
              <a:rPr lang="en-US"/>
              <a:t>SLIDE </a:t>
            </a:r>
            <a:fld id="{BB82B8BA-AAD4-4AAB-9E1B-D668BEB9A1E6}"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EXHIBIT 2-2 </a:t>
            </a:r>
            <a:r>
              <a:rPr lang="en-US" dirty="0"/>
              <a:t>The Real Estate System: Interaction of the Space Market, Asset Market, and Development Industry</a:t>
            </a:r>
          </a:p>
        </p:txBody>
      </p:sp>
      <p:sp>
        <p:nvSpPr>
          <p:cNvPr id="3" name="Slide Number Placeholder 2"/>
          <p:cNvSpPr>
            <a:spLocks noGrp="1"/>
          </p:cNvSpPr>
          <p:nvPr>
            <p:ph type="sldNum" sz="quarter" idx="4"/>
          </p:nvPr>
        </p:nvSpPr>
        <p:spPr/>
        <p:txBody>
          <a:bodyPr/>
          <a:lstStyle/>
          <a:p>
            <a:r>
              <a:rPr lang="en-US"/>
              <a:t>SLIDE </a:t>
            </a:r>
            <a:fld id="{BB82B8BA-AAD4-4AAB-9E1B-D668BEB9A1E6}" type="slidenum">
              <a:rPr lang="en-US" smtClean="0"/>
              <a:pPr/>
              <a:t>7</a:t>
            </a:fld>
            <a:endParaRPr lang="en-US" dirty="0"/>
          </a:p>
        </p:txBody>
      </p:sp>
      <p:grpSp>
        <p:nvGrpSpPr>
          <p:cNvPr id="6" name="Group 5"/>
          <p:cNvGrpSpPr/>
          <p:nvPr/>
        </p:nvGrpSpPr>
        <p:grpSpPr>
          <a:xfrm>
            <a:off x="1972859" y="1447800"/>
            <a:ext cx="5436163" cy="4830762"/>
            <a:chOff x="1972859" y="1447800"/>
            <a:chExt cx="5436163" cy="4830762"/>
          </a:xfrm>
        </p:grpSpPr>
        <p:sp>
          <p:nvSpPr>
            <p:cNvPr id="4" name="TextBox 3"/>
            <p:cNvSpPr txBox="1"/>
            <p:nvPr/>
          </p:nvSpPr>
          <p:spPr>
            <a:xfrm rot="16200000">
              <a:off x="5783737" y="4653277"/>
              <a:ext cx="3004349" cy="246221"/>
            </a:xfrm>
            <a:prstGeom prst="rect">
              <a:avLst/>
            </a:prstGeom>
            <a:noFill/>
          </p:spPr>
          <p:txBody>
            <a:bodyPr wrap="none" rtlCol="0">
              <a:spAutoFit/>
            </a:bodyPr>
            <a:lstStyle/>
            <a:p>
              <a:pPr marL="0" marR="0">
                <a:spcBef>
                  <a:spcPts val="0"/>
                </a:spcBef>
                <a:spcAft>
                  <a:spcPts val="0"/>
                </a:spcAft>
              </a:pPr>
              <a:r>
                <a:rPr lang="en-US" sz="1000" dirty="0">
                  <a:effectLst/>
                  <a:latin typeface="Lato" panose="020F0502020204030203" pitchFamily="34" charset="0"/>
                  <a:ea typeface="Times New Roman" panose="02020603050405020304" pitchFamily="18" charset="0"/>
                  <a:cs typeface="Calibri" panose="020F0502020204030204" pitchFamily="34" charset="0"/>
                </a:rPr>
                <a:t>Copyright © 2021 </a:t>
              </a:r>
              <a:r>
                <a:rPr lang="en-US" sz="1000" dirty="0" err="1">
                  <a:effectLst/>
                  <a:latin typeface="Lato" panose="020F0502020204030203" pitchFamily="34" charset="0"/>
                  <a:ea typeface="Times New Roman" panose="02020603050405020304" pitchFamily="18" charset="0"/>
                  <a:cs typeface="Calibri" panose="020F0502020204030204" pitchFamily="34" charset="0"/>
                </a:rPr>
                <a:t>Mbition</a:t>
              </a:r>
              <a:r>
                <a:rPr lang="en-US" sz="1000" dirty="0">
                  <a:effectLst/>
                  <a:latin typeface="Lato" panose="020F0502020204030203" pitchFamily="34" charset="0"/>
                  <a:ea typeface="Times New Roman" panose="02020603050405020304" pitchFamily="18" charset="0"/>
                  <a:cs typeface="Calibri" panose="020F0502020204030204" pitchFamily="34" charset="0"/>
                </a:rPr>
                <a:t> LLC. All rights reserved.</a:t>
              </a:r>
              <a:endParaRPr lang="en-US" sz="1000" dirty="0">
                <a:effectLst/>
                <a:latin typeface="Lato" panose="020F0502020204030203" pitchFamily="34" charset="0"/>
                <a:ea typeface="Times New Roman" panose="02020603050405020304" pitchFamily="18" charset="0"/>
                <a:cs typeface="Times New Roman" panose="02020603050405020304" pitchFamily="18" charset="0"/>
              </a:endParaRPr>
            </a:p>
          </p:txBody>
        </p:sp>
        <p:pic>
          <p:nvPicPr>
            <p:cNvPr id="6146" name="Picture 2"/>
            <p:cNvPicPr>
              <a:picLocks noChangeAspect="1" noChangeArrowheads="1"/>
            </p:cNvPicPr>
            <p:nvPr/>
          </p:nvPicPr>
          <p:blipFill>
            <a:blip r:embed="rId2" cstate="print"/>
            <a:srcRect/>
            <a:stretch>
              <a:fillRect/>
            </a:stretch>
          </p:blipFill>
          <p:spPr bwMode="auto">
            <a:xfrm>
              <a:off x="1972859" y="1447800"/>
              <a:ext cx="5198283" cy="4800600"/>
            </a:xfrm>
            <a:prstGeom prst="rect">
              <a:avLst/>
            </a:prstGeom>
            <a:noFill/>
            <a:ln w="9525">
              <a:noFill/>
              <a:miter lim="800000"/>
              <a:headEnd/>
              <a:tailEnd/>
            </a:ln>
          </p:spPr>
        </p:pic>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2.3 </a:t>
            </a:r>
            <a:r>
              <a:rPr lang="en-US" dirty="0"/>
              <a:t>Four-Quadrant Model</a:t>
            </a:r>
          </a:p>
        </p:txBody>
      </p:sp>
      <p:sp>
        <p:nvSpPr>
          <p:cNvPr id="3" name="Slide Number Placeholder 2"/>
          <p:cNvSpPr>
            <a:spLocks noGrp="1"/>
          </p:cNvSpPr>
          <p:nvPr>
            <p:ph type="sldNum" sz="quarter" idx="4"/>
          </p:nvPr>
        </p:nvSpPr>
        <p:spPr/>
        <p:txBody>
          <a:bodyPr/>
          <a:lstStyle/>
          <a:p>
            <a:r>
              <a:rPr lang="en-US"/>
              <a:t>SLIDE </a:t>
            </a:r>
            <a:fld id="{BB82B8BA-AAD4-4AAB-9E1B-D668BEB9A1E6}"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EXHIBIT 2-3 </a:t>
            </a:r>
            <a:r>
              <a:rPr lang="en-US" dirty="0"/>
              <a:t>The </a:t>
            </a:r>
            <a:r>
              <a:rPr lang="en-US" dirty="0" err="1"/>
              <a:t>DiPasquale</a:t>
            </a:r>
            <a:r>
              <a:rPr lang="en-US" dirty="0"/>
              <a:t>-Wheaton </a:t>
            </a:r>
            <a:br>
              <a:rPr lang="en-US" dirty="0"/>
            </a:br>
            <a:r>
              <a:rPr lang="en-US" dirty="0"/>
              <a:t>Four-Quadrant Diagram</a:t>
            </a:r>
          </a:p>
        </p:txBody>
      </p:sp>
      <p:sp>
        <p:nvSpPr>
          <p:cNvPr id="3" name="Slide Number Placeholder 2"/>
          <p:cNvSpPr>
            <a:spLocks noGrp="1"/>
          </p:cNvSpPr>
          <p:nvPr>
            <p:ph type="sldNum" sz="quarter" idx="4"/>
          </p:nvPr>
        </p:nvSpPr>
        <p:spPr/>
        <p:txBody>
          <a:bodyPr/>
          <a:lstStyle/>
          <a:p>
            <a:r>
              <a:rPr lang="en-US"/>
              <a:t>SLIDE </a:t>
            </a:r>
            <a:fld id="{BB82B8BA-AAD4-4AAB-9E1B-D668BEB9A1E6}" type="slidenum">
              <a:rPr lang="en-US" smtClean="0"/>
              <a:pPr/>
              <a:t>9</a:t>
            </a:fld>
            <a:endParaRPr lang="en-US" dirty="0"/>
          </a:p>
        </p:txBody>
      </p:sp>
      <p:grpSp>
        <p:nvGrpSpPr>
          <p:cNvPr id="6" name="Group 5"/>
          <p:cNvGrpSpPr/>
          <p:nvPr/>
        </p:nvGrpSpPr>
        <p:grpSpPr>
          <a:xfrm>
            <a:off x="2159949" y="1371600"/>
            <a:ext cx="5038711" cy="4800600"/>
            <a:chOff x="2159949" y="1371600"/>
            <a:chExt cx="5038711" cy="4800600"/>
          </a:xfrm>
        </p:grpSpPr>
        <p:pic>
          <p:nvPicPr>
            <p:cNvPr id="2050" name="Picture 2"/>
            <p:cNvPicPr>
              <a:picLocks noChangeAspect="1" noChangeArrowheads="1"/>
            </p:cNvPicPr>
            <p:nvPr/>
          </p:nvPicPr>
          <p:blipFill>
            <a:blip r:embed="rId2" cstate="print"/>
            <a:srcRect/>
            <a:stretch>
              <a:fillRect/>
            </a:stretch>
          </p:blipFill>
          <p:spPr bwMode="auto">
            <a:xfrm>
              <a:off x="2159949" y="1371600"/>
              <a:ext cx="4824103" cy="4800600"/>
            </a:xfrm>
            <a:prstGeom prst="rect">
              <a:avLst/>
            </a:prstGeom>
            <a:noFill/>
            <a:ln w="9525">
              <a:noFill/>
              <a:miter lim="800000"/>
              <a:headEnd/>
              <a:tailEnd/>
            </a:ln>
          </p:spPr>
        </p:pic>
        <p:sp>
          <p:nvSpPr>
            <p:cNvPr id="5" name="TextBox 4"/>
            <p:cNvSpPr txBox="1"/>
            <p:nvPr/>
          </p:nvSpPr>
          <p:spPr>
            <a:xfrm rot="16200000">
              <a:off x="5573375" y="4546915"/>
              <a:ext cx="3004349" cy="246221"/>
            </a:xfrm>
            <a:prstGeom prst="rect">
              <a:avLst/>
            </a:prstGeom>
            <a:noFill/>
          </p:spPr>
          <p:txBody>
            <a:bodyPr wrap="none" rtlCol="0">
              <a:spAutoFit/>
            </a:bodyPr>
            <a:lstStyle/>
            <a:p>
              <a:pPr marL="0" marR="0">
                <a:spcBef>
                  <a:spcPts val="0"/>
                </a:spcBef>
                <a:spcAft>
                  <a:spcPts val="0"/>
                </a:spcAft>
              </a:pPr>
              <a:r>
                <a:rPr lang="en-US" sz="1000" dirty="0">
                  <a:effectLst/>
                  <a:latin typeface="Lato" panose="020F0502020204030203" pitchFamily="34" charset="0"/>
                  <a:ea typeface="Times New Roman" panose="02020603050405020304" pitchFamily="18" charset="0"/>
                  <a:cs typeface="Calibri" panose="020F0502020204030204" pitchFamily="34" charset="0"/>
                </a:rPr>
                <a:t>Copyright © 2021 </a:t>
              </a:r>
              <a:r>
                <a:rPr lang="en-US" sz="1000" dirty="0" err="1">
                  <a:effectLst/>
                  <a:latin typeface="Lato" panose="020F0502020204030203" pitchFamily="34" charset="0"/>
                  <a:ea typeface="Times New Roman" panose="02020603050405020304" pitchFamily="18" charset="0"/>
                  <a:cs typeface="Calibri" panose="020F0502020204030204" pitchFamily="34" charset="0"/>
                </a:rPr>
                <a:t>Mbition</a:t>
              </a:r>
              <a:r>
                <a:rPr lang="en-US" sz="1000" dirty="0">
                  <a:effectLst/>
                  <a:latin typeface="Lato" panose="020F0502020204030203" pitchFamily="34" charset="0"/>
                  <a:ea typeface="Times New Roman" panose="02020603050405020304" pitchFamily="18" charset="0"/>
                  <a:cs typeface="Calibri" panose="020F0502020204030204" pitchFamily="34" charset="0"/>
                </a:rPr>
                <a:t> LLC. All rights reserved.</a:t>
              </a:r>
              <a:endParaRPr lang="en-US" sz="1000" dirty="0">
                <a:effectLst/>
                <a:latin typeface="Lato" panose="020F0502020204030203" pitchFamily="34" charset="0"/>
                <a:ea typeface="Times New Roman" panose="02020603050405020304" pitchFamily="18" charset="0"/>
                <a:cs typeface="Times New Roman" panose="02020603050405020304" pitchFamily="18" charset="0"/>
              </a:endParaRP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482</TotalTime>
  <Words>555</Words>
  <Application>Microsoft Office PowerPoint</Application>
  <PresentationFormat>On-screen Show (4:3)</PresentationFormat>
  <Paragraphs>64</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Lato</vt:lpstr>
      <vt:lpstr>Times New Roman</vt:lpstr>
      <vt:lpstr>Wingdings</vt:lpstr>
      <vt:lpstr>Office Theme</vt:lpstr>
      <vt:lpstr>Chapter 2</vt:lpstr>
      <vt:lpstr>CHAPTER OUTLINE</vt:lpstr>
      <vt:lpstr>LEARNING OBJECTIVES</vt:lpstr>
      <vt:lpstr>2.1 Commercial Property Development Industry</vt:lpstr>
      <vt:lpstr>EXHIBIT 2-1 U.S. Commercial Property Construction Completions by Property Type (MSF): 1959–2011</vt:lpstr>
      <vt:lpstr>2.2 Overview of the Real Estate System</vt:lpstr>
      <vt:lpstr>EXHIBIT 2-2 The Real Estate System: Interaction of the Space Market, Asset Market, and Development Industry</vt:lpstr>
      <vt:lpstr>2.3 Four-Quadrant Model</vt:lpstr>
      <vt:lpstr>EXHIBIT 2-3 The DiPasquale-Wheaton  Four-Quadrant Diagram</vt:lpstr>
      <vt:lpstr>2.4 Using the 4Q Diagram to Help Understand Boom and Bust in Real Estate Markets</vt:lpstr>
      <vt:lpstr>EXHIBIT 2-4A Effect of Demand Growth in Space Market</vt:lpstr>
      <vt:lpstr>EXHIBIT 2-4B Effect of Demand Growth in Asset Market</vt:lpstr>
      <vt:lpstr>EXHIBIT 2-5 Example Space Market Rents and Asset Market Prices (adjusted for inflation): 1986–2011*</vt:lpstr>
      <vt:lpstr>2.5 Chapter Summary</vt:lpstr>
      <vt:lpstr>KEY TERMS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c:creator>
  <cp:lastModifiedBy>Brian Brogaard</cp:lastModifiedBy>
  <cp:revision>54</cp:revision>
  <dcterms:created xsi:type="dcterms:W3CDTF">2013-02-04T22:06:42Z</dcterms:created>
  <dcterms:modified xsi:type="dcterms:W3CDTF">2021-01-22T17:19:10Z</dcterms:modified>
</cp:coreProperties>
</file>