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68" r:id="rId2"/>
    <p:sldId id="270" r:id="rId3"/>
    <p:sldId id="269" r:id="rId4"/>
    <p:sldId id="267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314" r:id="rId21"/>
    <p:sldId id="315" r:id="rId22"/>
    <p:sldId id="316" r:id="rId23"/>
    <p:sldId id="317" r:id="rId24"/>
    <p:sldId id="318" r:id="rId25"/>
    <p:sldId id="319" r:id="rId26"/>
    <p:sldId id="320" r:id="rId27"/>
    <p:sldId id="298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3F94"/>
    <a:srgbClr val="A1B7ED"/>
    <a:srgbClr val="8481C1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FF2946-940D-4158-9ED4-2A86B3CD537E}" v="1" dt="2021-01-22T18:04:55.0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handoutView">
  <p:normalViewPr snapVertSplitter="1" vertBarState="minimized" horzBarState="maximized">
    <p:restoredLeft sz="34587" autoAdjust="0"/>
    <p:restoredTop sz="86353" autoAdjust="0"/>
  </p:normalViewPr>
  <p:slideViewPr>
    <p:cSldViewPr>
      <p:cViewPr varScale="1">
        <p:scale>
          <a:sx n="111" d="100"/>
          <a:sy n="111" d="100"/>
        </p:scale>
        <p:origin x="222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1356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2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Brogaard" userId="466ef7659165ab1f" providerId="LiveId" clId="{CEFF2946-940D-4158-9ED4-2A86B3CD537E}"/>
    <pc:docChg chg="modSld modMainMaster modNotesMaster modHandout">
      <pc:chgData name="Brian Brogaard" userId="466ef7659165ab1f" providerId="LiveId" clId="{CEFF2946-940D-4158-9ED4-2A86B3CD537E}" dt="2021-01-22T18:05:06.856" v="37" actId="255"/>
      <pc:docMkLst>
        <pc:docMk/>
      </pc:docMkLst>
      <pc:sldChg chg="modNotes">
        <pc:chgData name="Brian Brogaard" userId="466ef7659165ab1f" providerId="LiveId" clId="{CEFF2946-940D-4158-9ED4-2A86B3CD537E}" dt="2021-01-22T18:03:12.187" v="1" actId="255"/>
        <pc:sldMkLst>
          <pc:docMk/>
          <pc:sldMk cId="0" sldId="268"/>
        </pc:sldMkLst>
      </pc:sldChg>
      <pc:sldChg chg="modSp mod">
        <pc:chgData name="Brian Brogaard" userId="466ef7659165ab1f" providerId="LiveId" clId="{CEFF2946-940D-4158-9ED4-2A86B3CD537E}" dt="2021-01-22T18:03:20.001" v="3" actId="1076"/>
        <pc:sldMkLst>
          <pc:docMk/>
          <pc:sldMk cId="0" sldId="300"/>
        </pc:sldMkLst>
        <pc:spChg chg="mod">
          <ac:chgData name="Brian Brogaard" userId="466ef7659165ab1f" providerId="LiveId" clId="{CEFF2946-940D-4158-9ED4-2A86B3CD537E}" dt="2021-01-22T18:03:20.001" v="3" actId="1076"/>
          <ac:spMkLst>
            <pc:docMk/>
            <pc:sldMk cId="0" sldId="300"/>
            <ac:spMk id="5" creationId="{00000000-0000-0000-0000-000000000000}"/>
          </ac:spMkLst>
        </pc:spChg>
      </pc:sldChg>
      <pc:sldChg chg="modSp mod">
        <pc:chgData name="Brian Brogaard" userId="466ef7659165ab1f" providerId="LiveId" clId="{CEFF2946-940D-4158-9ED4-2A86B3CD537E}" dt="2021-01-22T18:03:25.475" v="5" actId="1076"/>
        <pc:sldMkLst>
          <pc:docMk/>
          <pc:sldMk cId="0" sldId="301"/>
        </pc:sldMkLst>
        <pc:spChg chg="mod">
          <ac:chgData name="Brian Brogaard" userId="466ef7659165ab1f" providerId="LiveId" clId="{CEFF2946-940D-4158-9ED4-2A86B3CD537E}" dt="2021-01-22T18:03:25.475" v="5" actId="1076"/>
          <ac:spMkLst>
            <pc:docMk/>
            <pc:sldMk cId="0" sldId="301"/>
            <ac:spMk id="5" creationId="{00000000-0000-0000-0000-000000000000}"/>
          </ac:spMkLst>
        </pc:spChg>
      </pc:sldChg>
      <pc:sldChg chg="modSp mod">
        <pc:chgData name="Brian Brogaard" userId="466ef7659165ab1f" providerId="LiveId" clId="{CEFF2946-940D-4158-9ED4-2A86B3CD537E}" dt="2021-01-22T18:03:31.138" v="7" actId="1076"/>
        <pc:sldMkLst>
          <pc:docMk/>
          <pc:sldMk cId="0" sldId="305"/>
        </pc:sldMkLst>
        <pc:spChg chg="mod">
          <ac:chgData name="Brian Brogaard" userId="466ef7659165ab1f" providerId="LiveId" clId="{CEFF2946-940D-4158-9ED4-2A86B3CD537E}" dt="2021-01-22T18:03:31.138" v="7" actId="1076"/>
          <ac:spMkLst>
            <pc:docMk/>
            <pc:sldMk cId="0" sldId="305"/>
            <ac:spMk id="5" creationId="{00000000-0000-0000-0000-000000000000}"/>
          </ac:spMkLst>
        </pc:spChg>
      </pc:sldChg>
      <pc:sldChg chg="modSp mod">
        <pc:chgData name="Brian Brogaard" userId="466ef7659165ab1f" providerId="LiveId" clId="{CEFF2946-940D-4158-9ED4-2A86B3CD537E}" dt="2021-01-22T18:03:38.259" v="9" actId="1076"/>
        <pc:sldMkLst>
          <pc:docMk/>
          <pc:sldMk cId="0" sldId="306"/>
        </pc:sldMkLst>
        <pc:spChg chg="mod">
          <ac:chgData name="Brian Brogaard" userId="466ef7659165ab1f" providerId="LiveId" clId="{CEFF2946-940D-4158-9ED4-2A86B3CD537E}" dt="2021-01-22T18:03:38.259" v="9" actId="1076"/>
          <ac:spMkLst>
            <pc:docMk/>
            <pc:sldMk cId="0" sldId="306"/>
            <ac:spMk id="5" creationId="{00000000-0000-0000-0000-000000000000}"/>
          </ac:spMkLst>
        </pc:spChg>
      </pc:sldChg>
      <pc:sldChg chg="modSp mod">
        <pc:chgData name="Brian Brogaard" userId="466ef7659165ab1f" providerId="LiveId" clId="{CEFF2946-940D-4158-9ED4-2A86B3CD537E}" dt="2021-01-22T18:03:44.065" v="11" actId="1076"/>
        <pc:sldMkLst>
          <pc:docMk/>
          <pc:sldMk cId="0" sldId="307"/>
        </pc:sldMkLst>
        <pc:spChg chg="mod">
          <ac:chgData name="Brian Brogaard" userId="466ef7659165ab1f" providerId="LiveId" clId="{CEFF2946-940D-4158-9ED4-2A86B3CD537E}" dt="2021-01-22T18:03:44.065" v="11" actId="1076"/>
          <ac:spMkLst>
            <pc:docMk/>
            <pc:sldMk cId="0" sldId="307"/>
            <ac:spMk id="5" creationId="{00000000-0000-0000-0000-000000000000}"/>
          </ac:spMkLst>
        </pc:spChg>
      </pc:sldChg>
      <pc:sldChg chg="modSp mod">
        <pc:chgData name="Brian Brogaard" userId="466ef7659165ab1f" providerId="LiveId" clId="{CEFF2946-940D-4158-9ED4-2A86B3CD537E}" dt="2021-01-22T18:03:50.397" v="13" actId="1076"/>
        <pc:sldMkLst>
          <pc:docMk/>
          <pc:sldMk cId="0" sldId="309"/>
        </pc:sldMkLst>
        <pc:spChg chg="mod">
          <ac:chgData name="Brian Brogaard" userId="466ef7659165ab1f" providerId="LiveId" clId="{CEFF2946-940D-4158-9ED4-2A86B3CD537E}" dt="2021-01-22T18:03:50.397" v="13" actId="1076"/>
          <ac:spMkLst>
            <pc:docMk/>
            <pc:sldMk cId="0" sldId="309"/>
            <ac:spMk id="5" creationId="{00000000-0000-0000-0000-000000000000}"/>
          </ac:spMkLst>
        </pc:spChg>
      </pc:sldChg>
      <pc:sldChg chg="modSp mod">
        <pc:chgData name="Brian Brogaard" userId="466ef7659165ab1f" providerId="LiveId" clId="{CEFF2946-940D-4158-9ED4-2A86B3CD537E}" dt="2021-01-22T18:03:56.938" v="15" actId="1076"/>
        <pc:sldMkLst>
          <pc:docMk/>
          <pc:sldMk cId="0" sldId="310"/>
        </pc:sldMkLst>
        <pc:spChg chg="mod">
          <ac:chgData name="Brian Brogaard" userId="466ef7659165ab1f" providerId="LiveId" clId="{CEFF2946-940D-4158-9ED4-2A86B3CD537E}" dt="2021-01-22T18:03:56.938" v="15" actId="1076"/>
          <ac:spMkLst>
            <pc:docMk/>
            <pc:sldMk cId="0" sldId="310"/>
            <ac:spMk id="5" creationId="{00000000-0000-0000-0000-000000000000}"/>
          </ac:spMkLst>
        </pc:spChg>
      </pc:sldChg>
      <pc:sldChg chg="modSp mod">
        <pc:chgData name="Brian Brogaard" userId="466ef7659165ab1f" providerId="LiveId" clId="{CEFF2946-940D-4158-9ED4-2A86B3CD537E}" dt="2021-01-22T18:04:07.451" v="18" actId="1076"/>
        <pc:sldMkLst>
          <pc:docMk/>
          <pc:sldMk cId="0" sldId="313"/>
        </pc:sldMkLst>
        <pc:spChg chg="mod">
          <ac:chgData name="Brian Brogaard" userId="466ef7659165ab1f" providerId="LiveId" clId="{CEFF2946-940D-4158-9ED4-2A86B3CD537E}" dt="2021-01-22T18:04:01.345" v="16"/>
          <ac:spMkLst>
            <pc:docMk/>
            <pc:sldMk cId="0" sldId="313"/>
            <ac:spMk id="5" creationId="{00000000-0000-0000-0000-000000000000}"/>
          </ac:spMkLst>
        </pc:spChg>
        <pc:spChg chg="mod">
          <ac:chgData name="Brian Brogaard" userId="466ef7659165ab1f" providerId="LiveId" clId="{CEFF2946-940D-4158-9ED4-2A86B3CD537E}" dt="2021-01-22T18:04:07.451" v="18" actId="1076"/>
          <ac:spMkLst>
            <pc:docMk/>
            <pc:sldMk cId="0" sldId="313"/>
            <ac:spMk id="11" creationId="{00000000-0000-0000-0000-000000000000}"/>
          </ac:spMkLst>
        </pc:spChg>
      </pc:sldChg>
      <pc:sldChg chg="modSp mod">
        <pc:chgData name="Brian Brogaard" userId="466ef7659165ab1f" providerId="LiveId" clId="{CEFF2946-940D-4158-9ED4-2A86B3CD537E}" dt="2021-01-22T18:04:14.375" v="20" actId="1076"/>
        <pc:sldMkLst>
          <pc:docMk/>
          <pc:sldMk cId="0" sldId="314"/>
        </pc:sldMkLst>
        <pc:spChg chg="mod">
          <ac:chgData name="Brian Brogaard" userId="466ef7659165ab1f" providerId="LiveId" clId="{CEFF2946-940D-4158-9ED4-2A86B3CD537E}" dt="2021-01-22T18:04:14.375" v="20" actId="1076"/>
          <ac:spMkLst>
            <pc:docMk/>
            <pc:sldMk cId="0" sldId="314"/>
            <ac:spMk id="5" creationId="{00000000-0000-0000-0000-000000000000}"/>
          </ac:spMkLst>
        </pc:spChg>
      </pc:sldChg>
      <pc:sldChg chg="modSp mod">
        <pc:chgData name="Brian Brogaard" userId="466ef7659165ab1f" providerId="LiveId" clId="{CEFF2946-940D-4158-9ED4-2A86B3CD537E}" dt="2021-01-22T18:04:20.844" v="22" actId="1076"/>
        <pc:sldMkLst>
          <pc:docMk/>
          <pc:sldMk cId="0" sldId="316"/>
        </pc:sldMkLst>
        <pc:spChg chg="mod">
          <ac:chgData name="Brian Brogaard" userId="466ef7659165ab1f" providerId="LiveId" clId="{CEFF2946-940D-4158-9ED4-2A86B3CD537E}" dt="2021-01-22T18:04:20.844" v="22" actId="1076"/>
          <ac:spMkLst>
            <pc:docMk/>
            <pc:sldMk cId="0" sldId="316"/>
            <ac:spMk id="5" creationId="{00000000-0000-0000-0000-000000000000}"/>
          </ac:spMkLst>
        </pc:spChg>
      </pc:sldChg>
      <pc:sldChg chg="modSp mod">
        <pc:chgData name="Brian Brogaard" userId="466ef7659165ab1f" providerId="LiveId" clId="{CEFF2946-940D-4158-9ED4-2A86B3CD537E}" dt="2021-01-22T18:04:27.448" v="24" actId="1076"/>
        <pc:sldMkLst>
          <pc:docMk/>
          <pc:sldMk cId="0" sldId="317"/>
        </pc:sldMkLst>
        <pc:spChg chg="mod">
          <ac:chgData name="Brian Brogaard" userId="466ef7659165ab1f" providerId="LiveId" clId="{CEFF2946-940D-4158-9ED4-2A86B3CD537E}" dt="2021-01-22T18:04:27.448" v="24" actId="1076"/>
          <ac:spMkLst>
            <pc:docMk/>
            <pc:sldMk cId="0" sldId="317"/>
            <ac:spMk id="5" creationId="{00000000-0000-0000-0000-000000000000}"/>
          </ac:spMkLst>
        </pc:spChg>
      </pc:sldChg>
      <pc:sldChg chg="modSp mod">
        <pc:chgData name="Brian Brogaard" userId="466ef7659165ab1f" providerId="LiveId" clId="{CEFF2946-940D-4158-9ED4-2A86B3CD537E}" dt="2021-01-22T18:04:35.382" v="26" actId="1076"/>
        <pc:sldMkLst>
          <pc:docMk/>
          <pc:sldMk cId="0" sldId="318"/>
        </pc:sldMkLst>
        <pc:spChg chg="mod">
          <ac:chgData name="Brian Brogaard" userId="466ef7659165ab1f" providerId="LiveId" clId="{CEFF2946-940D-4158-9ED4-2A86B3CD537E}" dt="2021-01-22T18:04:35.382" v="26" actId="1076"/>
          <ac:spMkLst>
            <pc:docMk/>
            <pc:sldMk cId="0" sldId="318"/>
            <ac:spMk id="5" creationId="{00000000-0000-0000-0000-000000000000}"/>
          </ac:spMkLst>
        </pc:spChg>
      </pc:sldChg>
      <pc:sldMasterChg chg="modSp mod modSldLayout">
        <pc:chgData name="Brian Brogaard" userId="466ef7659165ab1f" providerId="LiveId" clId="{CEFF2946-940D-4158-9ED4-2A86B3CD537E}" dt="2021-01-22T18:04:52.183" v="32" actId="207"/>
        <pc:sldMasterMkLst>
          <pc:docMk/>
          <pc:sldMasterMk cId="0" sldId="2147483648"/>
        </pc:sldMasterMkLst>
        <pc:spChg chg="mod">
          <ac:chgData name="Brian Brogaard" userId="466ef7659165ab1f" providerId="LiveId" clId="{CEFF2946-940D-4158-9ED4-2A86B3CD537E}" dt="2021-01-22T18:04:44.125" v="29" actId="207"/>
          <ac:spMkLst>
            <pc:docMk/>
            <pc:sldMasterMk cId="0" sldId="2147483648"/>
            <ac:spMk id="9" creationId="{00000000-0000-0000-0000-000000000000}"/>
          </ac:spMkLst>
        </pc:spChg>
        <pc:sldLayoutChg chg="modSp mod">
          <pc:chgData name="Brian Brogaard" userId="466ef7659165ab1f" providerId="LiveId" clId="{CEFF2946-940D-4158-9ED4-2A86B3CD537E}" dt="2021-01-22T18:04:52.183" v="32" actId="207"/>
          <pc:sldLayoutMkLst>
            <pc:docMk/>
            <pc:sldMasterMk cId="0" sldId="2147483648"/>
            <pc:sldLayoutMk cId="0" sldId="2147483655"/>
          </pc:sldLayoutMkLst>
          <pc:spChg chg="mod">
            <ac:chgData name="Brian Brogaard" userId="466ef7659165ab1f" providerId="LiveId" clId="{CEFF2946-940D-4158-9ED4-2A86B3CD537E}" dt="2021-01-22T18:04:52.183" v="32" actId="207"/>
            <ac:spMkLst>
              <pc:docMk/>
              <pc:sldMasterMk cId="0" sldId="2147483648"/>
              <pc:sldLayoutMk cId="0" sldId="2147483655"/>
              <ac:spMk id="10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CHAPTER 19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3AD7C0-2544-4B79-A32D-2D798DE931F3}" type="datetimeFigureOut">
              <a:rPr lang="en-US" smtClean="0"/>
              <a:pPr/>
              <a:t>1/22/2021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5007F-91B4-451B-BB04-C02497BF426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CHAPTER 19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FE97F-56F6-4C03-AF90-A2BF2AF76281}" type="datetimeFigureOut">
              <a:rPr lang="en-US" smtClean="0"/>
              <a:pPr/>
              <a:t>1/22/2021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/>
            </a:lvl1pPr>
          </a:lstStyle>
          <a:p>
            <a:r>
              <a:rPr lang="en-US" dirty="0"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dirty="0" err="1"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dirty="0"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1673-3FEA-4676-B126-2846E845E8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1673-3FEA-4676-B126-2846E845E8E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06CE3E4-B320-4D70-A2D8-49B742D570D2}" type="datetime1">
              <a:rPr lang="en-US" smtClean="0"/>
              <a:pPr/>
              <a:t>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dirty="0"/>
              <a:t>CHAPTER 19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3581400"/>
          </a:xfrm>
          <a:prstGeom prst="rect">
            <a:avLst/>
          </a:prstGeom>
          <a:gradFill flip="none" rotWithShape="1">
            <a:gsLst>
              <a:gs pos="0">
                <a:srgbClr val="1C3F94">
                  <a:shade val="30000"/>
                  <a:satMod val="115000"/>
                </a:srgbClr>
              </a:gs>
              <a:gs pos="50000">
                <a:srgbClr val="1C3F94">
                  <a:shade val="67500"/>
                  <a:satMod val="115000"/>
                </a:srgbClr>
              </a:gs>
              <a:gs pos="100000">
                <a:srgbClr val="1C3F94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990600"/>
            <a:ext cx="4572000" cy="1524000"/>
          </a:xfrm>
          <a:noFill/>
        </p:spPr>
        <p:txBody>
          <a:bodyPr anchor="ctr">
            <a:noAutofit/>
          </a:bodyPr>
          <a:lstStyle>
            <a:lvl1pPr algn="ctr">
              <a:defRPr sz="28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429000"/>
            <a:ext cx="6553200" cy="2895600"/>
          </a:xfrm>
          <a:noFill/>
          <a:ln w="38100">
            <a:solidFill>
              <a:schemeClr val="bg2"/>
            </a:solidFill>
          </a:ln>
        </p:spPr>
        <p:txBody>
          <a:bodyPr tIns="182880" anchor="ctr">
            <a:normAutofit/>
          </a:bodyPr>
          <a:lstStyle>
            <a:lvl1pPr marL="0" indent="0" algn="l">
              <a:buNone/>
              <a:defRPr sz="4000">
                <a:solidFill>
                  <a:srgbClr val="1C3F94"/>
                </a:solidFill>
                <a:latin typeface="+mj-lt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l="1115" r="1115" b="1378"/>
          <a:stretch>
            <a:fillRect/>
          </a:stretch>
        </p:blipFill>
        <p:spPr bwMode="auto">
          <a:xfrm>
            <a:off x="381000" y="304800"/>
            <a:ext cx="3799520" cy="3102476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rgbClr val="1C3F94"/>
              </a:buClr>
              <a:buSzPct val="90000"/>
              <a:buFont typeface="Wingdings" pitchFamily="2" charset="2"/>
              <a:buChar char=""/>
              <a:defRPr sz="2800"/>
            </a:lvl1pPr>
            <a:lvl2pPr>
              <a:buClr>
                <a:schemeClr val="accent6">
                  <a:lumMod val="75000"/>
                </a:schemeClr>
              </a:buClr>
              <a:buSzPct val="90000"/>
              <a:buFont typeface="Wingdings" pitchFamily="2" charset="2"/>
              <a:buChar char="l"/>
              <a:defRPr sz="2400"/>
            </a:lvl2pPr>
            <a:lvl3pPr>
              <a:buClr>
                <a:schemeClr val="accent3">
                  <a:lumMod val="75000"/>
                </a:schemeClr>
              </a:buClr>
              <a:buSzPct val="90000"/>
              <a:buFont typeface="Wingdings" pitchFamily="2" charset="2"/>
              <a:buChar char="l"/>
              <a:defRPr sz="2000"/>
            </a:lvl3pPr>
            <a:lvl4pPr>
              <a:buClr>
                <a:srgbClr val="1C3F94"/>
              </a:buClr>
              <a:defRPr sz="1800"/>
            </a:lvl4pPr>
            <a:lvl5pPr>
              <a:buClr>
                <a:srgbClr val="1C3F94"/>
              </a:buCl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2998684" y="6416675"/>
            <a:ext cx="30043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solidFill>
                <a:schemeClr val="bg1"/>
              </a:solidFill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2998684" y="6416675"/>
            <a:ext cx="30043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solidFill>
                <a:schemeClr val="bg1"/>
              </a:solidFill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1828800" cy="27432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8229600" y="0"/>
            <a:ext cx="914400" cy="722531"/>
            <a:chOff x="0" y="0"/>
            <a:chExt cx="914400" cy="722531"/>
          </a:xfrm>
        </p:grpSpPr>
        <p:sp>
          <p:nvSpPr>
            <p:cNvPr id="14" name="Trapezoid 13"/>
            <p:cNvSpPr/>
            <p:nvPr/>
          </p:nvSpPr>
          <p:spPr>
            <a:xfrm flipV="1">
              <a:off x="0" y="0"/>
              <a:ext cx="914400" cy="609600"/>
            </a:xfrm>
            <a:prstGeom prst="trapezoid">
              <a:avLst/>
            </a:prstGeom>
            <a:solidFill>
              <a:srgbClr val="1C3F94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275" y="76200"/>
              <a:ext cx="7658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CHAPTER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19</a:t>
              </a:r>
            </a:p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1C3F9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1C3F94"/>
        </a:buClr>
        <a:buSzPct val="90000"/>
        <a:buFont typeface="Wingding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90000"/>
        <a:buFont typeface="Wingdings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>
            <a:lumMod val="75000"/>
          </a:schemeClr>
        </a:buClr>
        <a:buSzPct val="90000"/>
        <a:buFont typeface="Wingdings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</a:t>
            </a:r>
            <a:r>
              <a:rPr lang="en-US" sz="9600" dirty="0"/>
              <a:t>19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kern="0" dirty="0"/>
              <a:t>Commercial Mortgage Economics and Investment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172200"/>
            <a:ext cx="2133600" cy="365125"/>
          </a:xfrm>
        </p:spPr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19.1.3</a:t>
            </a:r>
            <a:r>
              <a:rPr lang="en-US" dirty="0"/>
              <a:t> The Yield Curve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EXHIBIT 19-4 </a:t>
            </a:r>
            <a:r>
              <a:rPr lang="en-US" dirty="0"/>
              <a:t>Yield Curve U.S. Treasury Strips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34907" y="1164516"/>
            <a:ext cx="7893315" cy="5029200"/>
            <a:chOff x="734907" y="1164516"/>
            <a:chExt cx="7893315" cy="5029200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7002937" y="4568431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34907" y="1164516"/>
              <a:ext cx="7674186" cy="5029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EXHIBIT 19-5 </a:t>
            </a:r>
            <a:r>
              <a:rPr lang="en-US" dirty="0"/>
              <a:t>Typical Yield Curve Shapes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803537" y="1175274"/>
            <a:ext cx="7748485" cy="5029200"/>
            <a:chOff x="803537" y="1175274"/>
            <a:chExt cx="7748485" cy="5029200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6926737" y="4579189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3537" y="1175274"/>
              <a:ext cx="7534916" cy="5029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EXHIBIT 19-6 </a:t>
            </a:r>
            <a:r>
              <a:rPr lang="en-US" dirty="0"/>
              <a:t>Yield Curve Changes During 2001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469316" y="1132242"/>
            <a:ext cx="6375390" cy="5029200"/>
            <a:chOff x="1469316" y="1132242"/>
            <a:chExt cx="6375390" cy="5029200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6219421" y="4536157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69316" y="1132242"/>
              <a:ext cx="6148421" cy="5029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19.1.4</a:t>
            </a:r>
            <a:r>
              <a:rPr lang="en-US" dirty="0"/>
              <a:t> Maturity Matching and the Management of Fixed-Income Portfolios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EXHIBIT 19-7A </a:t>
            </a:r>
            <a:r>
              <a:rPr lang="en-US" dirty="0"/>
              <a:t>Simplified National Bank Balance Sheet as of 6/30/2013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15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457200" y="1476075"/>
            <a:ext cx="8225706" cy="3004349"/>
            <a:chOff x="457200" y="1476075"/>
            <a:chExt cx="8225706" cy="3004349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7057621" y="2855139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" y="2414588"/>
              <a:ext cx="8001000" cy="2028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EXHIBIT 19-7B </a:t>
            </a:r>
            <a:r>
              <a:rPr lang="en-US" dirty="0"/>
              <a:t>Simplified National Bank Balance Sheet as of 7/01/2013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16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424926" y="1432397"/>
            <a:ext cx="8261874" cy="3011016"/>
            <a:chOff x="424926" y="1432397"/>
            <a:chExt cx="8261874" cy="3011016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7061515" y="2811461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819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4926" y="2414588"/>
              <a:ext cx="8020050" cy="2028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19.2</a:t>
            </a:r>
            <a:r>
              <a:rPr lang="en-US" dirty="0"/>
              <a:t> Commercial Mortgage Returns: Ex Ante and Ex Post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19.2.1</a:t>
            </a:r>
            <a:r>
              <a:rPr lang="en-US" dirty="0"/>
              <a:t> Mortgage Yield: The Components of Ex Ante Returns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EXHIBIT 19-8 </a:t>
            </a:r>
            <a:r>
              <a:rPr lang="en-US" dirty="0"/>
              <a:t>Components of Commercial Mortgage Total Yield: The Contractual Yield Components Stack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8814115" y="5142917"/>
            <a:ext cx="30043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828800" y="1371600"/>
            <a:ext cx="5732622" cy="5034189"/>
            <a:chOff x="1828800" y="1371600"/>
            <a:chExt cx="5732622" cy="5034189"/>
          </a:xfrm>
        </p:grpSpPr>
        <p:sp>
          <p:nvSpPr>
            <p:cNvPr id="11" name="TextBox 10"/>
            <p:cNvSpPr txBox="1"/>
            <p:nvPr/>
          </p:nvSpPr>
          <p:spPr>
            <a:xfrm rot="16200000">
              <a:off x="5936137" y="4780504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1828800" y="1371600"/>
              <a:ext cx="5486400" cy="4953000"/>
              <a:chOff x="1828800" y="1371600"/>
              <a:chExt cx="5486400" cy="4953000"/>
            </a:xfrm>
          </p:grpSpPr>
          <p:pic>
            <p:nvPicPr>
              <p:cNvPr id="9219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055361" y="1524000"/>
                <a:ext cx="5033278" cy="411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" name="Rectangle 9"/>
              <p:cNvSpPr/>
              <p:nvPr/>
            </p:nvSpPr>
            <p:spPr>
              <a:xfrm>
                <a:off x="2057400" y="5678269"/>
                <a:ext cx="5181600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200" dirty="0"/>
                  <a:t>*Reflects expectations about LR future inflation (net over SR infla already in stack). Note that callable bonds have a callability or prepayment risk premium, closely related to this interest rate risk premium component.</a:t>
                </a: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828800" y="1371600"/>
                <a:ext cx="5486400" cy="4953000"/>
              </a:xfrm>
              <a:prstGeom prst="rect">
                <a:avLst/>
              </a:prstGeom>
              <a:no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CHAPTER OUTLINE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88975" indent="-688975">
              <a:buNone/>
            </a:pPr>
            <a:r>
              <a:rPr lang="en-US" b="1" dirty="0">
                <a:solidFill>
                  <a:srgbClr val="1C3F94"/>
                </a:solidFill>
              </a:rPr>
              <a:t>19.1 </a:t>
            </a:r>
            <a:r>
              <a:rPr lang="en-US" dirty="0"/>
              <a:t>	Some Basic Characteristics of Bonds</a:t>
            </a:r>
          </a:p>
          <a:p>
            <a:pPr marL="1484313" lvl="1" indent="-795338">
              <a:buNone/>
            </a:pPr>
            <a:r>
              <a:rPr lang="en-US" b="1" dirty="0">
                <a:solidFill>
                  <a:srgbClr val="1C3F94"/>
                </a:solidFill>
              </a:rPr>
              <a:t>19.1.1</a:t>
            </a:r>
            <a:r>
              <a:rPr lang="en-US" dirty="0"/>
              <a:t> 	Duration and Maturity</a:t>
            </a:r>
          </a:p>
          <a:p>
            <a:pPr marL="1484313" lvl="1" indent="-795338">
              <a:buNone/>
            </a:pPr>
            <a:r>
              <a:rPr lang="en-US" b="1" dirty="0">
                <a:solidFill>
                  <a:srgbClr val="1C3F94"/>
                </a:solidFill>
              </a:rPr>
              <a:t>19.1.2</a:t>
            </a:r>
            <a:r>
              <a:rPr lang="en-US" dirty="0"/>
              <a:t> 	Interest Rate Risk and Preferred Habitat</a:t>
            </a:r>
          </a:p>
          <a:p>
            <a:pPr marL="1484313" lvl="1" indent="-795338">
              <a:buNone/>
            </a:pPr>
            <a:r>
              <a:rPr lang="en-US" b="1" dirty="0">
                <a:solidFill>
                  <a:srgbClr val="1C3F94"/>
                </a:solidFill>
              </a:rPr>
              <a:t>19.1.3</a:t>
            </a:r>
            <a:r>
              <a:rPr lang="en-US" dirty="0"/>
              <a:t> 	The Yield Curve</a:t>
            </a:r>
          </a:p>
          <a:p>
            <a:pPr marL="1484313" lvl="1" indent="-795338">
              <a:buNone/>
            </a:pPr>
            <a:r>
              <a:rPr lang="en-US" b="1" dirty="0">
                <a:solidFill>
                  <a:srgbClr val="1C3F94"/>
                </a:solidFill>
              </a:rPr>
              <a:t>19.1.4</a:t>
            </a:r>
            <a:r>
              <a:rPr lang="en-US" dirty="0"/>
              <a:t> 	Maturity Matching and the Management of Fixed-Income Portfolios</a:t>
            </a:r>
          </a:p>
          <a:p>
            <a:pPr marL="688975" indent="-688975">
              <a:buNone/>
            </a:pPr>
            <a:r>
              <a:rPr lang="en-US" b="1" dirty="0">
                <a:solidFill>
                  <a:srgbClr val="1C3F94"/>
                </a:solidFill>
              </a:rPr>
              <a:t>19.2</a:t>
            </a:r>
            <a:r>
              <a:rPr lang="en-US" dirty="0"/>
              <a:t> 	Commercial Mortgage Returns: Ex Ante and Ex Post</a:t>
            </a:r>
          </a:p>
          <a:p>
            <a:pPr marL="1484313" lvl="1" indent="-795338">
              <a:buNone/>
            </a:pPr>
            <a:r>
              <a:rPr lang="en-US" b="1" dirty="0">
                <a:solidFill>
                  <a:srgbClr val="1C3F94"/>
                </a:solidFill>
              </a:rPr>
              <a:t>19.2.1</a:t>
            </a:r>
            <a:r>
              <a:rPr lang="en-US" dirty="0"/>
              <a:t> 	Mortgage Yield: The Components of Ex Ante Returns</a:t>
            </a:r>
          </a:p>
          <a:p>
            <a:pPr marL="1484313" lvl="1" indent="-795338">
              <a:buNone/>
            </a:pPr>
            <a:r>
              <a:rPr lang="en-US" b="1" dirty="0">
                <a:solidFill>
                  <a:srgbClr val="1C3F94"/>
                </a:solidFill>
              </a:rPr>
              <a:t>19.2.2</a:t>
            </a:r>
            <a:r>
              <a:rPr lang="en-US" dirty="0"/>
              <a:t> 	Ex Post Performance: The Historical Record</a:t>
            </a:r>
          </a:p>
          <a:p>
            <a:pPr marL="688975" indent="-688975">
              <a:buNone/>
            </a:pPr>
            <a:r>
              <a:rPr lang="en-US" b="1" dirty="0">
                <a:solidFill>
                  <a:srgbClr val="1C3F94"/>
                </a:solidFill>
              </a:rPr>
              <a:t>19.3</a:t>
            </a:r>
            <a:r>
              <a:rPr lang="en-US" dirty="0"/>
              <a:t> 	Chapter Summary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EXHIBIT 19-9 </a:t>
            </a:r>
            <a:r>
              <a:rPr lang="en-US" dirty="0"/>
              <a:t>Approximate Commercial Mortgage Market Stated Yield Components at Four Historical Periods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20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619125" y="1791489"/>
            <a:ext cx="8085297" cy="3004349"/>
            <a:chOff x="619125" y="1791489"/>
            <a:chExt cx="8085297" cy="3004349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7079137" y="3170553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024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19125" y="2062163"/>
              <a:ext cx="7905750" cy="2733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19.2.2</a:t>
            </a:r>
            <a:r>
              <a:rPr lang="en-US" dirty="0"/>
              <a:t> Ex Post Performance: The Historical Record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EXHIBIT 19-10 </a:t>
            </a:r>
            <a:r>
              <a:rPr lang="en-US" dirty="0"/>
              <a:t>Yields (ex ante) and HPRs (ex post) on Long-Term U.S. Government Bonds, 1926–2004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22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064519" y="1393116"/>
            <a:ext cx="7237387" cy="4800600"/>
            <a:chOff x="1064519" y="1393116"/>
            <a:chExt cx="7237387" cy="4800600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6676621" y="4568431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126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64519" y="1393116"/>
              <a:ext cx="7014962" cy="480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EXHIBIT 19-11 </a:t>
            </a:r>
            <a:r>
              <a:rPr lang="en-US" dirty="0"/>
              <a:t>U.S. Commercial Mortgage Yields and HPRs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23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889463" y="1621716"/>
            <a:ext cx="7586359" cy="4572000"/>
            <a:chOff x="889463" y="1621716"/>
            <a:chExt cx="7586359" cy="4572000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6850537" y="4568431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229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89463" y="1621716"/>
              <a:ext cx="7365075" cy="457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EXHIBIT 19-12 </a:t>
            </a:r>
            <a:r>
              <a:rPr lang="en-US" dirty="0"/>
              <a:t>Year-End Value of $1 (income reinvested), 1971–2010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24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645404" y="1327674"/>
            <a:ext cx="6068418" cy="5029200"/>
            <a:chOff x="1645404" y="1306158"/>
            <a:chExt cx="6068418" cy="5029200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6088537" y="4710073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331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45404" y="1306158"/>
              <a:ext cx="5853193" cy="5029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EXHIBIT 19-13 </a:t>
            </a:r>
            <a:r>
              <a:rPr lang="en-US" dirty="0"/>
              <a:t>Historical Annual Periodic Total Return Statistics, 1972–2004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25</a:t>
            </a:fld>
            <a:endParaRPr lang="en-US" dirty="0"/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879211" y="1447800"/>
            <a:ext cx="7385579" cy="3886200"/>
            <a:chOff x="924761" y="1684009"/>
            <a:chExt cx="7820025" cy="4581525"/>
          </a:xfrm>
        </p:grpSpPr>
        <p:pic>
          <p:nvPicPr>
            <p:cNvPr id="1433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24761" y="1684009"/>
              <a:ext cx="7820025" cy="4581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39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82215" y="5315410"/>
              <a:ext cx="257174" cy="180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0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82645" y="5636697"/>
              <a:ext cx="257174" cy="180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Rectangle 10"/>
          <p:cNvSpPr/>
          <p:nvPr/>
        </p:nvSpPr>
        <p:spPr>
          <a:xfrm>
            <a:off x="838200" y="5370493"/>
            <a:ext cx="7467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*The Sharpe Ratio is equal to: (Mean – T-bill Mean)/Volatility, a measure of return adjusted for risk.</a:t>
            </a:r>
          </a:p>
          <a:p>
            <a:r>
              <a:rPr lang="en-US" sz="1400" dirty="0"/>
              <a:t>†Adjusted for credit losses.</a:t>
            </a:r>
          </a:p>
          <a:p>
            <a:r>
              <a:rPr lang="en-US" sz="1400" dirty="0"/>
              <a:t>‡TBI from 1985, NCREIF Unsmoothed (1-Step, See Chapter 25) prior to then.</a:t>
            </a:r>
          </a:p>
          <a:p>
            <a:r>
              <a:rPr lang="en-US" sz="1400" dirty="0"/>
              <a:t>Sources: Based on data from Ibboston Associates; John B. Levy &amp; Co. and NCREIF.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19.3 </a:t>
            </a:r>
            <a:r>
              <a:rPr lang="en-US" dirty="0"/>
              <a:t>Chapter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KEY TERMS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numCol="2">
            <a:normAutofit fontScale="85000" lnSpcReduction="20000"/>
          </a:bodyPr>
          <a:lstStyle/>
          <a:p>
            <a:r>
              <a:rPr lang="en-US" dirty="0"/>
              <a:t>maturity</a:t>
            </a:r>
          </a:p>
          <a:p>
            <a:r>
              <a:rPr lang="en-US" dirty="0"/>
              <a:t>duration (Macaulay and modified)</a:t>
            </a:r>
          </a:p>
          <a:p>
            <a:r>
              <a:rPr lang="en-US" dirty="0"/>
              <a:t>interest rate risk</a:t>
            </a:r>
          </a:p>
          <a:p>
            <a:r>
              <a:rPr lang="en-US" dirty="0"/>
              <a:t>market yields</a:t>
            </a:r>
          </a:p>
          <a:p>
            <a:r>
              <a:rPr lang="en-US" dirty="0"/>
              <a:t>cash flow matching</a:t>
            </a:r>
          </a:p>
          <a:p>
            <a:r>
              <a:rPr lang="en-US" dirty="0"/>
              <a:t>roll-over strategy</a:t>
            </a:r>
          </a:p>
          <a:p>
            <a:r>
              <a:rPr lang="en-US" dirty="0"/>
              <a:t>preferred habitat</a:t>
            </a:r>
          </a:p>
          <a:p>
            <a:r>
              <a:rPr lang="en-US" dirty="0"/>
              <a:t>yield curve</a:t>
            </a:r>
          </a:p>
          <a:p>
            <a:r>
              <a:rPr lang="en-US" dirty="0"/>
              <a:t>expectations hypothesis</a:t>
            </a:r>
          </a:p>
          <a:p>
            <a:r>
              <a:rPr lang="en-US" dirty="0"/>
              <a:t>liquidity preference theory</a:t>
            </a:r>
          </a:p>
          <a:p>
            <a:r>
              <a:rPr lang="en-US" dirty="0"/>
              <a:t>maturity gap</a:t>
            </a:r>
          </a:p>
          <a:p>
            <a:r>
              <a:rPr lang="en-US" dirty="0"/>
              <a:t>portfolio lenders</a:t>
            </a:r>
          </a:p>
          <a:p>
            <a:r>
              <a:rPr lang="en-US" dirty="0"/>
              <a:t>trading-oriented strategies</a:t>
            </a:r>
          </a:p>
          <a:p>
            <a:r>
              <a:rPr lang="en-US" dirty="0"/>
              <a:t>immunization-oriented strategies</a:t>
            </a:r>
          </a:p>
          <a:p>
            <a:r>
              <a:rPr lang="en-US" dirty="0"/>
              <a:t>holding period returns (HPR)</a:t>
            </a:r>
          </a:p>
          <a:p>
            <a:r>
              <a:rPr lang="en-US" dirty="0"/>
              <a:t>contractual yield component “stack”</a:t>
            </a:r>
          </a:p>
          <a:p>
            <a:r>
              <a:rPr lang="en-US" dirty="0"/>
              <a:t>maturity matching</a:t>
            </a:r>
          </a:p>
          <a:p>
            <a:r>
              <a:rPr lang="en-US" dirty="0"/>
              <a:t>default risk</a:t>
            </a:r>
          </a:p>
          <a:p>
            <a:r>
              <a:rPr lang="en-US" dirty="0"/>
              <a:t>ex ante yield degradation</a:t>
            </a:r>
          </a:p>
          <a:p>
            <a:r>
              <a:rPr lang="en-US" dirty="0"/>
              <a:t>default risk premium</a:t>
            </a:r>
          </a:p>
          <a:p>
            <a:r>
              <a:rPr lang="en-US" dirty="0"/>
              <a:t>illiquidity premium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After reading this chapter, you should understand:</a:t>
            </a:r>
          </a:p>
          <a:p>
            <a:r>
              <a:rPr lang="en-US" dirty="0"/>
              <a:t>The importance of the most basic concepts in bond investments and fixed-income portfolio management, such as duration, interest rate risk, and the yield curve.</a:t>
            </a:r>
          </a:p>
          <a:p>
            <a:r>
              <a:rPr lang="en-US" dirty="0"/>
              <a:t>The economics underlying commercial mortgage yields, that is, what drives investors’ required expected returns on mortgages.</a:t>
            </a:r>
          </a:p>
          <a:p>
            <a:r>
              <a:rPr lang="en-US" dirty="0"/>
              <a:t>The nature of recent historical ex post total return (HPR) performance of U.S. commercial mortgages.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19.1</a:t>
            </a:r>
            <a:r>
              <a:rPr lang="en-US" dirty="0"/>
              <a:t> Some Basic Characteristics of Bonds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19.1.1</a:t>
            </a:r>
            <a:r>
              <a:rPr lang="en-US" dirty="0"/>
              <a:t> Duration and Maturity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EXHIBIT 19-1 </a:t>
            </a:r>
            <a:r>
              <a:rPr lang="en-US" dirty="0"/>
              <a:t>Computation of Duration at Par Value for Two Interest-Only, 6% Coupon, Annual-Payment Mortgages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633413" y="2028825"/>
            <a:ext cx="8114935" cy="3762375"/>
            <a:chOff x="633413" y="2028825"/>
            <a:chExt cx="8114935" cy="3762375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7123063" y="4165915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3413" y="2028825"/>
              <a:ext cx="7877175" cy="3762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EXHIBIT 19-2 </a:t>
            </a:r>
            <a:r>
              <a:rPr lang="en-US" dirty="0"/>
              <a:t>Duration as a Function of Maturity (30-year amortizing, 8% monthly-payment, at par)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545206" y="1382358"/>
            <a:ext cx="6277090" cy="4800600"/>
            <a:chOff x="1545206" y="1382358"/>
            <a:chExt cx="6277090" cy="4800600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6197011" y="4557673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45206" y="1382358"/>
              <a:ext cx="6053589" cy="480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19.1.2</a:t>
            </a:r>
            <a:r>
              <a:rPr lang="en-US" dirty="0"/>
              <a:t> Interest Rate Risk and Preferred Habitat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EXHIBIT 19-3 </a:t>
            </a:r>
            <a:r>
              <a:rPr lang="en-US" dirty="0"/>
              <a:t>Short-term and Long-term U.S. Government Bond Yields, 1926–2010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542925" y="1575077"/>
            <a:ext cx="8058150" cy="4828700"/>
            <a:chOff x="542925" y="1575077"/>
            <a:chExt cx="8058150" cy="4828700"/>
          </a:xfrm>
        </p:grpSpPr>
        <p:sp>
          <p:nvSpPr>
            <p:cNvPr id="5" name="Rectangle 4"/>
            <p:cNvSpPr/>
            <p:nvPr/>
          </p:nvSpPr>
          <p:spPr>
            <a:xfrm>
              <a:off x="564441" y="6096000"/>
              <a:ext cx="594360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/>
                <a:t>Source: Based on data from Ibbostson Associates.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542925" y="1575077"/>
              <a:ext cx="8058150" cy="4553197"/>
              <a:chOff x="542925" y="1575077"/>
              <a:chExt cx="8058150" cy="4553197"/>
            </a:xfrm>
          </p:grpSpPr>
          <p:pic>
            <p:nvPicPr>
              <p:cNvPr id="3074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542925" y="1575077"/>
                <a:ext cx="8058150" cy="4248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" name="Rectangle 6"/>
              <p:cNvSpPr/>
              <p:nvPr/>
            </p:nvSpPr>
            <p:spPr>
              <a:xfrm>
                <a:off x="542925" y="5789720"/>
                <a:ext cx="80010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dirty="0"/>
                  <a:t>Gray shaded vertical bands indicate periods of macro-economic recession (NBER designations).</a:t>
                </a: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783</Words>
  <Application>Microsoft Office PowerPoint</Application>
  <PresentationFormat>On-screen Show (4:3)</PresentationFormat>
  <Paragraphs>113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Lato</vt:lpstr>
      <vt:lpstr>Times New Roman</vt:lpstr>
      <vt:lpstr>Wingdings</vt:lpstr>
      <vt:lpstr>Office Theme</vt:lpstr>
      <vt:lpstr>Chapter 19</vt:lpstr>
      <vt:lpstr>CHAPTER OUTLINE</vt:lpstr>
      <vt:lpstr>LEARNING OBJECTIVES</vt:lpstr>
      <vt:lpstr>19.1 Some Basic Characteristics of Bonds</vt:lpstr>
      <vt:lpstr>19.1.1 Duration and Maturity</vt:lpstr>
      <vt:lpstr>EXHIBIT 19-1 Computation of Duration at Par Value for Two Interest-Only, 6% Coupon, Annual-Payment Mortgages</vt:lpstr>
      <vt:lpstr>EXHIBIT 19-2 Duration as a Function of Maturity (30-year amortizing, 8% monthly-payment, at par)</vt:lpstr>
      <vt:lpstr>19.1.2 Interest Rate Risk and Preferred Habitat</vt:lpstr>
      <vt:lpstr>EXHIBIT 19-3 Short-term and Long-term U.S. Government Bond Yields, 1926–2010</vt:lpstr>
      <vt:lpstr>19.1.3 The Yield Curve</vt:lpstr>
      <vt:lpstr>EXHIBIT 19-4 Yield Curve U.S. Treasury Strips</vt:lpstr>
      <vt:lpstr>EXHIBIT 19-5 Typical Yield Curve Shapes</vt:lpstr>
      <vt:lpstr>EXHIBIT 19-6 Yield Curve Changes During 2001</vt:lpstr>
      <vt:lpstr>19.1.4 Maturity Matching and the Management of Fixed-Income Portfolios</vt:lpstr>
      <vt:lpstr>EXHIBIT 19-7A Simplified National Bank Balance Sheet as of 6/30/2013</vt:lpstr>
      <vt:lpstr>EXHIBIT 19-7B Simplified National Bank Balance Sheet as of 7/01/2013</vt:lpstr>
      <vt:lpstr>19.2 Commercial Mortgage Returns: Ex Ante and Ex Post</vt:lpstr>
      <vt:lpstr>19.2.1 Mortgage Yield: The Components of Ex Ante Returns</vt:lpstr>
      <vt:lpstr>EXHIBIT 19-8 Components of Commercial Mortgage Total Yield: The Contractual Yield Components Stack</vt:lpstr>
      <vt:lpstr>EXHIBIT 19-9 Approximate Commercial Mortgage Market Stated Yield Components at Four Historical Periods</vt:lpstr>
      <vt:lpstr>19.2.2 Ex Post Performance: The Historical Record</vt:lpstr>
      <vt:lpstr>EXHIBIT 19-10 Yields (ex ante) and HPRs (ex post) on Long-Term U.S. Government Bonds, 1926–2004</vt:lpstr>
      <vt:lpstr>EXHIBIT 19-11 U.S. Commercial Mortgage Yields and HPRs</vt:lpstr>
      <vt:lpstr>EXHIBIT 19-12 Year-End Value of $1 (income reinvested), 1971–2010</vt:lpstr>
      <vt:lpstr>EXHIBIT 19-13 Historical Annual Periodic Total Return Statistics, 1972–2004</vt:lpstr>
      <vt:lpstr>19.3 Chapter Summary</vt:lpstr>
      <vt:lpstr>KEY TERMS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*</dc:creator>
  <cp:lastModifiedBy>Brian Brogaard</cp:lastModifiedBy>
  <cp:revision>88</cp:revision>
  <dcterms:created xsi:type="dcterms:W3CDTF">2013-02-04T22:06:42Z</dcterms:created>
  <dcterms:modified xsi:type="dcterms:W3CDTF">2021-01-22T18:05:10Z</dcterms:modified>
</cp:coreProperties>
</file>