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8" r:id="rId2"/>
    <p:sldId id="267" r:id="rId3"/>
    <p:sldId id="269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15" r:id="rId15"/>
    <p:sldId id="314" r:id="rId16"/>
    <p:sldId id="313" r:id="rId17"/>
    <p:sldId id="312" r:id="rId18"/>
    <p:sldId id="311" r:id="rId19"/>
    <p:sldId id="310" r:id="rId20"/>
    <p:sldId id="309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1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AE4C381E-87D8-4956-AD5E-2DAE4029EDD6}"/>
    <pc:docChg chg="modSld modMainMaster modNotesMaster modHandout">
      <pc:chgData name="Brian Brogaard" userId="466ef7659165ab1f" providerId="LiveId" clId="{AE4C381E-87D8-4956-AD5E-2DAE4029EDD6}" dt="2021-01-22T18:02:49.514" v="16" actId="255"/>
      <pc:docMkLst>
        <pc:docMk/>
      </pc:docMkLst>
      <pc:sldChg chg="modNotes">
        <pc:chgData name="Brian Brogaard" userId="466ef7659165ab1f" providerId="LiveId" clId="{AE4C381E-87D8-4956-AD5E-2DAE4029EDD6}" dt="2021-01-22T18:01:46.861" v="1" actId="255"/>
        <pc:sldMkLst>
          <pc:docMk/>
          <pc:sldMk cId="0" sldId="268"/>
        </pc:sldMkLst>
      </pc:sldChg>
      <pc:sldChg chg="modSp mod">
        <pc:chgData name="Brian Brogaard" userId="466ef7659165ab1f" providerId="LiveId" clId="{AE4C381E-87D8-4956-AD5E-2DAE4029EDD6}" dt="2021-01-22T18:02:07.785" v="6" actId="1076"/>
        <pc:sldMkLst>
          <pc:docMk/>
          <pc:sldMk cId="0" sldId="310"/>
        </pc:sldMkLst>
        <pc:spChg chg="mod">
          <ac:chgData name="Brian Brogaard" userId="466ef7659165ab1f" providerId="LiveId" clId="{AE4C381E-87D8-4956-AD5E-2DAE4029EDD6}" dt="2021-01-22T18:02:07.785" v="6" actId="1076"/>
          <ac:spMkLst>
            <pc:docMk/>
            <pc:sldMk cId="0" sldId="310"/>
            <ac:spMk id="5" creationId="{00000000-0000-0000-0000-000000000000}"/>
          </ac:spMkLst>
        </pc:spChg>
      </pc:sldChg>
      <pc:sldChg chg="modSp mod">
        <pc:chgData name="Brian Brogaard" userId="466ef7659165ab1f" providerId="LiveId" clId="{AE4C381E-87D8-4956-AD5E-2DAE4029EDD6}" dt="2021-01-22T18:01:56.734" v="4"/>
        <pc:sldMkLst>
          <pc:docMk/>
          <pc:sldMk cId="0" sldId="311"/>
        </pc:sldMkLst>
        <pc:spChg chg="mod">
          <ac:chgData name="Brian Brogaard" userId="466ef7659165ab1f" providerId="LiveId" clId="{AE4C381E-87D8-4956-AD5E-2DAE4029EDD6}" dt="2021-01-22T18:01:56.734" v="4"/>
          <ac:spMkLst>
            <pc:docMk/>
            <pc:sldMk cId="0" sldId="311"/>
            <ac:spMk id="5" creationId="{00000000-0000-0000-0000-000000000000}"/>
          </ac:spMkLst>
        </pc:spChg>
      </pc:sldChg>
      <pc:sldChg chg="modSp mod">
        <pc:chgData name="Brian Brogaard" userId="466ef7659165ab1f" providerId="LiveId" clId="{AE4C381E-87D8-4956-AD5E-2DAE4029EDD6}" dt="2021-01-22T18:01:53.524" v="3" actId="1076"/>
        <pc:sldMkLst>
          <pc:docMk/>
          <pc:sldMk cId="0" sldId="315"/>
        </pc:sldMkLst>
        <pc:spChg chg="mod">
          <ac:chgData name="Brian Brogaard" userId="466ef7659165ab1f" providerId="LiveId" clId="{AE4C381E-87D8-4956-AD5E-2DAE4029EDD6}" dt="2021-01-22T18:01:53.524" v="3" actId="1076"/>
          <ac:spMkLst>
            <pc:docMk/>
            <pc:sldMk cId="0" sldId="315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AE4C381E-87D8-4956-AD5E-2DAE4029EDD6}" dt="2021-01-22T18:02:33.793" v="12" actId="207"/>
        <pc:sldMasterMkLst>
          <pc:docMk/>
          <pc:sldMasterMk cId="0" sldId="2147483648"/>
        </pc:sldMasterMkLst>
        <pc:spChg chg="mod">
          <ac:chgData name="Brian Brogaard" userId="466ef7659165ab1f" providerId="LiveId" clId="{AE4C381E-87D8-4956-AD5E-2DAE4029EDD6}" dt="2021-01-22T18:02:19.050" v="9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AE4C381E-87D8-4956-AD5E-2DAE4029EDD6}" dt="2021-01-22T18:02:33.793" v="12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AE4C381E-87D8-4956-AD5E-2DAE4029EDD6}" dt="2021-01-22T18:02:33.793" v="12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719F1-28A1-4BC4-B18F-889553540FAD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5106-B8A8-4B24-8578-F1FCC4710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F9ECB5D-B904-4894-B4ED-0F4CC6D89969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18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Commercial Mortgage Analysis and Underwriting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18-3 </a:t>
            </a:r>
            <a:r>
              <a:rPr lang="en-US" dirty="0"/>
              <a:t>Lifetime Default Rates and Property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588" y="1562100"/>
            <a:ext cx="8124825" cy="4798645"/>
            <a:chOff x="509588" y="1562100"/>
            <a:chExt cx="8124825" cy="4798645"/>
          </a:xfrm>
        </p:grpSpPr>
        <p:sp>
          <p:nvSpPr>
            <p:cNvPr id="5" name="Rectangle 4"/>
            <p:cNvSpPr/>
            <p:nvPr/>
          </p:nvSpPr>
          <p:spPr>
            <a:xfrm>
              <a:off x="533400" y="6052968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Sources: Based on data from Esaki, et al. 2002 and </a:t>
              </a:r>
              <a:r>
                <a:rPr lang="en-US" sz="1400" dirty="0" err="1"/>
                <a:t>NCREIF</a:t>
              </a:r>
              <a:r>
                <a:rPr lang="en-US" sz="1400" dirty="0"/>
                <a:t> Index.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9588" y="1562100"/>
              <a:ext cx="8124825" cy="453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18-4 </a:t>
            </a:r>
            <a:r>
              <a:rPr lang="en-US" dirty="0"/>
              <a:t>Default Rate in Outstanding Loans by Lender: 1990–2010*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19113" y="1343025"/>
            <a:ext cx="8105775" cy="5035365"/>
            <a:chOff x="519113" y="1343025"/>
            <a:chExt cx="8105775" cy="503536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9113" y="1343025"/>
              <a:ext cx="8105775" cy="452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19113" y="5855170"/>
              <a:ext cx="30152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*Excluding construction loans.</a:t>
              </a:r>
            </a:p>
            <a:p>
              <a:r>
                <a:rPr lang="en-US" sz="1400" dirty="0"/>
                <a:t>Source: Mortgage Bankers Association.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18-5 </a:t>
            </a:r>
            <a:r>
              <a:rPr lang="en-US" dirty="0"/>
              <a:t>Commercial Mortgage Credit Loss as Fraction of Par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588" y="1600200"/>
            <a:ext cx="8124825" cy="4803577"/>
            <a:chOff x="509588" y="1600200"/>
            <a:chExt cx="8124825" cy="4803577"/>
          </a:xfrm>
        </p:grpSpPr>
        <p:sp>
          <p:nvSpPr>
            <p:cNvPr id="5" name="Rectangle 4"/>
            <p:cNvSpPr/>
            <p:nvPr/>
          </p:nvSpPr>
          <p:spPr>
            <a:xfrm>
              <a:off x="509588" y="6096000"/>
              <a:ext cx="5943600" cy="3077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Based on data from </a:t>
              </a:r>
              <a:r>
                <a:rPr lang="en-US" sz="1400" dirty="0" err="1"/>
                <a:t>GLCMPI</a:t>
              </a:r>
              <a:r>
                <a:rPr lang="en-US" sz="1400" dirty="0"/>
                <a:t>—John B. Levy &amp; Co.</a:t>
              </a: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9588" y="1600200"/>
              <a:ext cx="8124825" cy="454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18.2</a:t>
            </a:r>
            <a:r>
              <a:rPr lang="en-US" dirty="0"/>
              <a:t> Commercial Mortgage Underwriting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18-6 </a:t>
            </a:r>
            <a:r>
              <a:rPr lang="en-US" dirty="0"/>
              <a:t>Typical Relationship between Initial LTV Ratio and the Ex Ante Lifetime Default Probability on a Commercial Property Mortgage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09700" y="1715289"/>
            <a:ext cx="6554238" cy="3004349"/>
            <a:chOff x="1409700" y="1715289"/>
            <a:chExt cx="6554238" cy="3004349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338653" y="309435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9700" y="2138363"/>
              <a:ext cx="6324600" cy="258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18.2.1</a:t>
            </a:r>
            <a:r>
              <a:rPr lang="en-US" dirty="0"/>
              <a:t> Basic Property-Level Underwriting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18.2.2</a:t>
            </a:r>
            <a:r>
              <a:rPr lang="en-US" dirty="0"/>
              <a:t> Variables and Loan Terms to Negotiate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18.2.3</a:t>
            </a:r>
            <a:r>
              <a:rPr lang="en-US" dirty="0"/>
              <a:t> Numerical Example of the Normative Underwriting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18-7A </a:t>
            </a:r>
            <a:r>
              <a:rPr lang="en-US" dirty="0"/>
              <a:t>Broker’s Submitted </a:t>
            </a:r>
            <a:r>
              <a:rPr lang="en-US" dirty="0" err="1"/>
              <a:t>Proforma</a:t>
            </a:r>
            <a:r>
              <a:rPr lang="en-US" dirty="0"/>
              <a:t> for Bob’s Office Building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905656"/>
            <a:ext cx="8475822" cy="3004349"/>
            <a:chOff x="304800" y="905656"/>
            <a:chExt cx="8475822" cy="3004349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55337" y="228472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1600200"/>
              <a:ext cx="8229600" cy="1478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18-7B </a:t>
            </a:r>
            <a:r>
              <a:rPr lang="en-US" dirty="0"/>
              <a:t>Sioux’s Modified </a:t>
            </a:r>
            <a:r>
              <a:rPr lang="en-US" dirty="0" err="1"/>
              <a:t>Proforma</a:t>
            </a:r>
            <a:r>
              <a:rPr lang="en-US" dirty="0"/>
              <a:t> for Bob’s Office Building and Loan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600200"/>
            <a:ext cx="8466857" cy="3330974"/>
            <a:chOff x="457200" y="1600200"/>
            <a:chExt cx="8466857" cy="3330974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298772" y="330588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600200"/>
              <a:ext cx="8229600" cy="326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18.1	</a:t>
            </a:r>
            <a:r>
              <a:rPr lang="en-US" dirty="0"/>
              <a:t>Expected Returns versus Stated Yields: Measuring the Impact of Default Risk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18.1.1</a:t>
            </a:r>
            <a:r>
              <a:rPr lang="en-US" dirty="0"/>
              <a:t> 	Yield Degradation and Conditional Cash Flows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*18.1.2</a:t>
            </a:r>
            <a:r>
              <a:rPr lang="en-US" dirty="0"/>
              <a:t> 	Hazard Functions and the Timing of Default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18.1.3</a:t>
            </a:r>
            <a:r>
              <a:rPr lang="en-US" dirty="0"/>
              <a:t> 	Yield Degradation in Typical Commercial Mortgages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18.2</a:t>
            </a:r>
            <a:r>
              <a:rPr lang="en-US" dirty="0"/>
              <a:t>	Commercial Mortgage Underwriting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18.2.1</a:t>
            </a:r>
            <a:r>
              <a:rPr lang="en-US" dirty="0"/>
              <a:t> 	Basic Property-Level Underwriting Criteria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18.2.2</a:t>
            </a:r>
            <a:r>
              <a:rPr lang="en-US" dirty="0"/>
              <a:t> 	Variables and Loan Terms to Negotiate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18.2.3</a:t>
            </a:r>
            <a:r>
              <a:rPr lang="en-US" dirty="0"/>
              <a:t> 	Numerical Example of the Normative Underwriting Process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18.3</a:t>
            </a:r>
            <a:r>
              <a:rPr lang="en-US" dirty="0"/>
              <a:t>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18.3</a:t>
            </a:r>
            <a:r>
              <a:rPr lang="en-US" dirty="0"/>
              <a:t> 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 numCol="2" spcCol="182880">
            <a:normAutofit fontScale="77500" lnSpcReduction="20000"/>
          </a:bodyPr>
          <a:lstStyle/>
          <a:p>
            <a:r>
              <a:rPr lang="en-US" dirty="0"/>
              <a:t>contract (stated) yield</a:t>
            </a:r>
          </a:p>
          <a:p>
            <a:r>
              <a:rPr lang="en-US" dirty="0"/>
              <a:t>expected return (ex ante yield)</a:t>
            </a:r>
          </a:p>
          <a:p>
            <a:r>
              <a:rPr lang="en-US" dirty="0"/>
              <a:t>coupon (coupon rate)</a:t>
            </a:r>
          </a:p>
          <a:p>
            <a:r>
              <a:rPr lang="en-US" dirty="0"/>
              <a:t>credit losses</a:t>
            </a:r>
          </a:p>
          <a:p>
            <a:r>
              <a:rPr lang="en-US" dirty="0"/>
              <a:t>yield degradation</a:t>
            </a:r>
          </a:p>
          <a:p>
            <a:r>
              <a:rPr lang="en-US" dirty="0"/>
              <a:t>recovery rate</a:t>
            </a:r>
          </a:p>
          <a:p>
            <a:r>
              <a:rPr lang="en-US" dirty="0"/>
              <a:t>loss severity</a:t>
            </a:r>
          </a:p>
          <a:p>
            <a:r>
              <a:rPr lang="en-US" dirty="0"/>
              <a:t>conditional yield degradation</a:t>
            </a:r>
          </a:p>
          <a:p>
            <a:r>
              <a:rPr lang="en-US" dirty="0"/>
              <a:t>hazard probability/function</a:t>
            </a:r>
          </a:p>
          <a:p>
            <a:r>
              <a:rPr lang="en-US" dirty="0"/>
              <a:t>conditional survival probability</a:t>
            </a:r>
          </a:p>
          <a:p>
            <a:r>
              <a:rPr lang="en-US" dirty="0"/>
              <a:t>cumulative survival probability</a:t>
            </a:r>
          </a:p>
          <a:p>
            <a:r>
              <a:rPr lang="en-US" dirty="0"/>
              <a:t>unconditional default probability</a:t>
            </a:r>
          </a:p>
          <a:p>
            <a:r>
              <a:rPr lang="en-US" dirty="0"/>
              <a:t>cumulative (lifetime) default probability</a:t>
            </a:r>
          </a:p>
          <a:p>
            <a:r>
              <a:rPr lang="en-US" dirty="0"/>
              <a:t>ex ante (unconditional) yield degradation</a:t>
            </a:r>
          </a:p>
          <a:p>
            <a:r>
              <a:rPr lang="en-US" dirty="0"/>
              <a:t>ex post yield degradation</a:t>
            </a:r>
          </a:p>
          <a:p>
            <a:r>
              <a:rPr lang="en-US" dirty="0"/>
              <a:t>underwriting</a:t>
            </a:r>
          </a:p>
          <a:p>
            <a:r>
              <a:rPr lang="en-US" dirty="0"/>
              <a:t>initial loan-to-value ratio (</a:t>
            </a:r>
            <a:r>
              <a:rPr lang="en-US" dirty="0" err="1"/>
              <a:t>ILTV</a:t>
            </a:r>
            <a:r>
              <a:rPr lang="en-US" dirty="0"/>
              <a:t>)</a:t>
            </a:r>
          </a:p>
          <a:p>
            <a:r>
              <a:rPr lang="en-US" dirty="0"/>
              <a:t>volatility</a:t>
            </a:r>
          </a:p>
          <a:p>
            <a:r>
              <a:rPr lang="en-US" dirty="0"/>
              <a:t>debt service coverage ratio (</a:t>
            </a:r>
            <a:r>
              <a:rPr lang="en-US" dirty="0" err="1"/>
              <a:t>DCR</a:t>
            </a:r>
            <a:r>
              <a:rPr lang="en-US" dirty="0"/>
              <a:t>)</a:t>
            </a:r>
          </a:p>
          <a:p>
            <a:r>
              <a:rPr lang="en-US" dirty="0"/>
              <a:t>break-even ratio (</a:t>
            </a:r>
            <a:r>
              <a:rPr lang="en-US" dirty="0" err="1"/>
              <a:t>BER</a:t>
            </a:r>
            <a:r>
              <a:rPr lang="en-US" dirty="0"/>
              <a:t>)</a:t>
            </a:r>
          </a:p>
          <a:p>
            <a:r>
              <a:rPr lang="en-US" dirty="0"/>
              <a:t>equity-before-tax cash flow (</a:t>
            </a:r>
            <a:r>
              <a:rPr lang="en-US" dirty="0" err="1"/>
              <a:t>EBTCF</a:t>
            </a:r>
            <a:r>
              <a:rPr lang="en-US" dirty="0"/>
              <a:t>)</a:t>
            </a:r>
          </a:p>
          <a:p>
            <a:r>
              <a:rPr lang="en-US" dirty="0"/>
              <a:t>loan yield</a:t>
            </a:r>
          </a:p>
          <a:p>
            <a:r>
              <a:rPr lang="en-US" dirty="0"/>
              <a:t>terminal LTV (</a:t>
            </a:r>
            <a:r>
              <a:rPr lang="en-US" dirty="0" err="1"/>
              <a:t>TLTV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How to quantify the effect of default risk on the expected returns to commercial mortgages.</a:t>
            </a:r>
          </a:p>
          <a:p>
            <a:r>
              <a:rPr lang="en-US" dirty="0"/>
              <a:t>How commercial mortgage underwriting procedures are related to default risk.</a:t>
            </a:r>
          </a:p>
          <a:p>
            <a:r>
              <a:rPr lang="en-US" dirty="0"/>
              <a:t>The major traditional procedures and measures used in commercial mortgage underwriting in the United States.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18.1</a:t>
            </a:r>
            <a:r>
              <a:rPr lang="en-US" dirty="0"/>
              <a:t> Expected Returns versus Stated Yields: Measuring the Impact of Default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18.1.1</a:t>
            </a:r>
            <a:r>
              <a:rPr lang="en-US" dirty="0"/>
              <a:t> Yield Degradation and Conditional 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*18.1.2 </a:t>
            </a:r>
            <a:r>
              <a:rPr lang="en-US" dirty="0"/>
              <a:t>Hazard Functions and the Timing of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18.1.3 </a:t>
            </a:r>
            <a:r>
              <a:rPr lang="en-US" dirty="0"/>
              <a:t>Yield Degradation in Typical Commercial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18-1 </a:t>
            </a:r>
            <a:r>
              <a:rPr lang="en-US" dirty="0"/>
              <a:t>Typical Commercial Mortgage Hazard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1316916"/>
            <a:ext cx="7315200" cy="4955977"/>
            <a:chOff x="914400" y="1316916"/>
            <a:chExt cx="7315200" cy="4955977"/>
          </a:xfrm>
        </p:grpSpPr>
        <p:sp>
          <p:nvSpPr>
            <p:cNvPr id="5" name="Rectangle 4"/>
            <p:cNvSpPr/>
            <p:nvPr/>
          </p:nvSpPr>
          <p:spPr>
            <a:xfrm>
              <a:off x="914400" y="5965116"/>
              <a:ext cx="34556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Source: Based on data from Esaki et al. 2002.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3000" y="1316916"/>
              <a:ext cx="6739407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914400" y="1393116"/>
              <a:ext cx="73152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18-2 </a:t>
            </a:r>
            <a:r>
              <a:rPr lang="en-US" dirty="0"/>
              <a:t>Typical Commercial Mortgage Survival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24000"/>
            <a:ext cx="7315200" cy="4270177"/>
            <a:chOff x="914400" y="1524000"/>
            <a:chExt cx="7315200" cy="4270177"/>
          </a:xfrm>
        </p:grpSpPr>
        <p:sp>
          <p:nvSpPr>
            <p:cNvPr id="5" name="Rectangle 4"/>
            <p:cNvSpPr/>
            <p:nvPr/>
          </p:nvSpPr>
          <p:spPr>
            <a:xfrm>
              <a:off x="914400" y="5486400"/>
              <a:ext cx="34556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Source: Based on data from Esaki et al. 2002.</a:t>
              </a:r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0726" y="1571020"/>
              <a:ext cx="6857999" cy="3676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914400" y="1524000"/>
              <a:ext cx="7315200" cy="3962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535</Words>
  <Application>Microsoft Office PowerPoint</Application>
  <PresentationFormat>On-screen Show (4:3)</PresentationFormat>
  <Paragraphs>92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Lato</vt:lpstr>
      <vt:lpstr>Times New Roman</vt:lpstr>
      <vt:lpstr>Wingdings</vt:lpstr>
      <vt:lpstr>Office Theme</vt:lpstr>
      <vt:lpstr>Chapter 18</vt:lpstr>
      <vt:lpstr>CHAPTER OUTLINE</vt:lpstr>
      <vt:lpstr>LEARNING OBJECTIVES</vt:lpstr>
      <vt:lpstr>18.1 Expected Returns versus Stated Yields: Measuring the Impact of Default Risk</vt:lpstr>
      <vt:lpstr>18.1.1 Yield Degradation and Conditional Cash Flows</vt:lpstr>
      <vt:lpstr>*18.1.2 Hazard Functions and the Timing of Default</vt:lpstr>
      <vt:lpstr>18.1.3 Yield Degradation in Typical Commercial Mortgages</vt:lpstr>
      <vt:lpstr>EXHIBIT 18-1 Typical Commercial Mortgage Hazard Rates</vt:lpstr>
      <vt:lpstr>EXHIBIT 18-2 Typical Commercial Mortgage Survival Rates</vt:lpstr>
      <vt:lpstr>EXHIBIT 18-3 Lifetime Default Rates and Property Values</vt:lpstr>
      <vt:lpstr>EXHIBIT 18-4 Default Rate in Outstanding Loans by Lender: 1990–2010*</vt:lpstr>
      <vt:lpstr>EXHIBIT 18-5 Commercial Mortgage Credit Loss as Fraction of Par Value</vt:lpstr>
      <vt:lpstr>18.2 Commercial Mortgage Underwriting</vt:lpstr>
      <vt:lpstr>EXHIBIT 18-6 Typical Relationship between Initial LTV Ratio and the Ex Ante Lifetime Default Probability on a Commercial Property Mortgage</vt:lpstr>
      <vt:lpstr>18.2.1 Basic Property-Level Underwriting Criteria</vt:lpstr>
      <vt:lpstr>18.2.2 Variables and Loan Terms to Negotiate</vt:lpstr>
      <vt:lpstr>18.2.3 Numerical Example of the Normative Underwriting Process</vt:lpstr>
      <vt:lpstr>EXHIBIT 18-7A Broker’s Submitted Proforma for Bob’s Office Building</vt:lpstr>
      <vt:lpstr>EXHIBIT 18-7B Sioux’s Modified Proforma for Bob’s Office Building and Loan Application</vt:lpstr>
      <vt:lpstr>18.3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81</cp:revision>
  <dcterms:created xsi:type="dcterms:W3CDTF">2013-02-04T22:06:42Z</dcterms:created>
  <dcterms:modified xsi:type="dcterms:W3CDTF">2021-01-22T18:02:54Z</dcterms:modified>
</cp:coreProperties>
</file>