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67" r:id="rId3"/>
    <p:sldId id="26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4CEE14DB-E083-4909-9D48-2A9208DADAD6}"/>
    <pc:docChg chg="modSld modMainMaster modNotesMaster modHandout">
      <pc:chgData name="Brian Brogaard" userId="466ef7659165ab1f" providerId="LiveId" clId="{4CEE14DB-E083-4909-9D48-2A9208DADAD6}" dt="2021-01-22T18:01:12.851" v="25" actId="255"/>
      <pc:docMkLst>
        <pc:docMk/>
      </pc:docMkLst>
      <pc:sldChg chg="modNotes">
        <pc:chgData name="Brian Brogaard" userId="466ef7659165ab1f" providerId="LiveId" clId="{4CEE14DB-E083-4909-9D48-2A9208DADAD6}" dt="2021-01-22T17:59:23.705" v="1" actId="255"/>
        <pc:sldMkLst>
          <pc:docMk/>
          <pc:sldMk cId="0" sldId="268"/>
        </pc:sldMkLst>
      </pc:sldChg>
      <pc:sldChg chg="modSp mod">
        <pc:chgData name="Brian Brogaard" userId="466ef7659165ab1f" providerId="LiveId" clId="{4CEE14DB-E083-4909-9D48-2A9208DADAD6}" dt="2021-01-22T17:59:30.772" v="3" actId="1076"/>
        <pc:sldMkLst>
          <pc:docMk/>
          <pc:sldMk cId="0" sldId="303"/>
        </pc:sldMkLst>
        <pc:spChg chg="mod">
          <ac:chgData name="Brian Brogaard" userId="466ef7659165ab1f" providerId="LiveId" clId="{4CEE14DB-E083-4909-9D48-2A9208DADAD6}" dt="2021-01-22T17:59:30.772" v="3" actId="1076"/>
          <ac:spMkLst>
            <pc:docMk/>
            <pc:sldMk cId="0" sldId="303"/>
            <ac:spMk id="5" creationId="{00000000-0000-0000-0000-000000000000}"/>
          </ac:spMkLst>
        </pc:spChg>
      </pc:sldChg>
      <pc:sldChg chg="modSp mod">
        <pc:chgData name="Brian Brogaard" userId="466ef7659165ab1f" providerId="LiveId" clId="{4CEE14DB-E083-4909-9D48-2A9208DADAD6}" dt="2021-01-22T17:59:51.699" v="5" actId="1076"/>
        <pc:sldMkLst>
          <pc:docMk/>
          <pc:sldMk cId="0" sldId="304"/>
        </pc:sldMkLst>
        <pc:spChg chg="mod">
          <ac:chgData name="Brian Brogaard" userId="466ef7659165ab1f" providerId="LiveId" clId="{4CEE14DB-E083-4909-9D48-2A9208DADAD6}" dt="2021-01-22T17:59:51.699" v="5" actId="1076"/>
          <ac:spMkLst>
            <pc:docMk/>
            <pc:sldMk cId="0" sldId="304"/>
            <ac:spMk id="5" creationId="{00000000-0000-0000-0000-000000000000}"/>
          </ac:spMkLst>
        </pc:spChg>
      </pc:sldChg>
      <pc:sldChg chg="modSp mod">
        <pc:chgData name="Brian Brogaard" userId="466ef7659165ab1f" providerId="LiveId" clId="{4CEE14DB-E083-4909-9D48-2A9208DADAD6}" dt="2021-01-22T17:59:59.855" v="7" actId="1076"/>
        <pc:sldMkLst>
          <pc:docMk/>
          <pc:sldMk cId="0" sldId="305"/>
        </pc:sldMkLst>
        <pc:spChg chg="mod">
          <ac:chgData name="Brian Brogaard" userId="466ef7659165ab1f" providerId="LiveId" clId="{4CEE14DB-E083-4909-9D48-2A9208DADAD6}" dt="2021-01-22T17:59:59.855" v="7" actId="1076"/>
          <ac:spMkLst>
            <pc:docMk/>
            <pc:sldMk cId="0" sldId="305"/>
            <ac:spMk id="5" creationId="{00000000-0000-0000-0000-000000000000}"/>
          </ac:spMkLst>
        </pc:spChg>
      </pc:sldChg>
      <pc:sldChg chg="modSp mod">
        <pc:chgData name="Brian Brogaard" userId="466ef7659165ab1f" providerId="LiveId" clId="{4CEE14DB-E083-4909-9D48-2A9208DADAD6}" dt="2021-01-22T18:00:09.269" v="9" actId="1076"/>
        <pc:sldMkLst>
          <pc:docMk/>
          <pc:sldMk cId="0" sldId="306"/>
        </pc:sldMkLst>
        <pc:spChg chg="mod">
          <ac:chgData name="Brian Brogaard" userId="466ef7659165ab1f" providerId="LiveId" clId="{4CEE14DB-E083-4909-9D48-2A9208DADAD6}" dt="2021-01-22T18:00:09.269" v="9" actId="1076"/>
          <ac:spMkLst>
            <pc:docMk/>
            <pc:sldMk cId="0" sldId="306"/>
            <ac:spMk id="5" creationId="{00000000-0000-0000-0000-000000000000}"/>
          </ac:spMkLst>
        </pc:spChg>
      </pc:sldChg>
      <pc:sldChg chg="modSp mod">
        <pc:chgData name="Brian Brogaard" userId="466ef7659165ab1f" providerId="LiveId" clId="{4CEE14DB-E083-4909-9D48-2A9208DADAD6}" dt="2021-01-22T18:00:16.261" v="11" actId="1076"/>
        <pc:sldMkLst>
          <pc:docMk/>
          <pc:sldMk cId="0" sldId="307"/>
        </pc:sldMkLst>
        <pc:spChg chg="mod">
          <ac:chgData name="Brian Brogaard" userId="466ef7659165ab1f" providerId="LiveId" clId="{4CEE14DB-E083-4909-9D48-2A9208DADAD6}" dt="2021-01-22T18:00:16.261" v="11" actId="1076"/>
          <ac:spMkLst>
            <pc:docMk/>
            <pc:sldMk cId="0" sldId="307"/>
            <ac:spMk id="5" creationId="{00000000-0000-0000-0000-000000000000}"/>
          </ac:spMkLst>
        </pc:spChg>
      </pc:sldChg>
      <pc:sldChg chg="modSp mod">
        <pc:chgData name="Brian Brogaard" userId="466ef7659165ab1f" providerId="LiveId" clId="{4CEE14DB-E083-4909-9D48-2A9208DADAD6}" dt="2021-01-22T18:00:24.300" v="13" actId="1076"/>
        <pc:sldMkLst>
          <pc:docMk/>
          <pc:sldMk cId="0" sldId="310"/>
        </pc:sldMkLst>
        <pc:spChg chg="mod">
          <ac:chgData name="Brian Brogaard" userId="466ef7659165ab1f" providerId="LiveId" clId="{4CEE14DB-E083-4909-9D48-2A9208DADAD6}" dt="2021-01-22T18:00:24.300" v="13" actId="1076"/>
          <ac:spMkLst>
            <pc:docMk/>
            <pc:sldMk cId="0" sldId="310"/>
            <ac:spMk id="5" creationId="{00000000-0000-0000-0000-000000000000}"/>
          </ac:spMkLst>
        </pc:spChg>
      </pc:sldChg>
      <pc:sldChg chg="modSp mod">
        <pc:chgData name="Brian Brogaard" userId="466ef7659165ab1f" providerId="LiveId" clId="{4CEE14DB-E083-4909-9D48-2A9208DADAD6}" dt="2021-01-22T18:00:34.455" v="15" actId="1076"/>
        <pc:sldMkLst>
          <pc:docMk/>
          <pc:sldMk cId="0" sldId="311"/>
        </pc:sldMkLst>
        <pc:spChg chg="mod">
          <ac:chgData name="Brian Brogaard" userId="466ef7659165ab1f" providerId="LiveId" clId="{4CEE14DB-E083-4909-9D48-2A9208DADAD6}" dt="2021-01-22T18:00:34.455" v="15" actId="1076"/>
          <ac:spMkLst>
            <pc:docMk/>
            <pc:sldMk cId="0" sldId="311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4CEE14DB-E083-4909-9D48-2A9208DADAD6}" dt="2021-01-22T18:00:57.386" v="21" actId="207"/>
        <pc:sldMasterMkLst>
          <pc:docMk/>
          <pc:sldMasterMk cId="0" sldId="2147483648"/>
        </pc:sldMasterMkLst>
        <pc:spChg chg="mod">
          <ac:chgData name="Brian Brogaard" userId="466ef7659165ab1f" providerId="LiveId" clId="{4CEE14DB-E083-4909-9D48-2A9208DADAD6}" dt="2021-01-22T18:00:46.016" v="18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4CEE14DB-E083-4909-9D48-2A9208DADAD6}" dt="2021-01-22T18:00:57.386" v="21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4CEE14DB-E083-4909-9D48-2A9208DADAD6}" dt="2021-01-22T18:00:57.386" v="21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B655D-F707-4E5C-88E9-E5A4F346CD5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08253-642B-496E-8E3C-431AA2AE7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191ACB8-F838-4BED-9153-7EEA40767F5E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17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17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Mortgage Basics II: </a:t>
            </a:r>
            <a:br>
              <a:rPr lang="en-US" kern="0" dirty="0"/>
            </a:br>
            <a:r>
              <a:rPr lang="en-US" kern="0" dirty="0"/>
              <a:t>Payments, Yields, and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4068762"/>
          </a:xfrm>
        </p:spPr>
        <p:txBody>
          <a:bodyPr anchor="t">
            <a:noAutofit/>
          </a:bodyPr>
          <a:lstStyle/>
          <a:p>
            <a:pPr lvl="0"/>
            <a:r>
              <a:rPr lang="en-US" sz="2800" b="1" dirty="0"/>
              <a:t>EXHIBIT 17-4 </a:t>
            </a:r>
            <a:r>
              <a:rPr lang="en-US" sz="2800" dirty="0"/>
              <a:t>Graduated Payment Mortgage (</a:t>
            </a:r>
            <a:r>
              <a:rPr lang="en-US" sz="2800" dirty="0" err="1"/>
              <a:t>GPM</a:t>
            </a:r>
            <a:r>
              <a:rPr lang="en-US" sz="2800" dirty="0"/>
              <a:t>) Payments and Interest Component ($1 million, 12%, 30-year, monthly payments; 4 annual steps of 7.5%)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41962" y="228600"/>
            <a:ext cx="4973218" cy="5943600"/>
            <a:chOff x="3741962" y="228600"/>
            <a:chExt cx="4973218" cy="59436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89895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228600"/>
              <a:ext cx="3749040" cy="2383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1962" y="2548890"/>
              <a:ext cx="4743450" cy="3623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86200" y="274638"/>
            <a:ext cx="4970622" cy="5164137"/>
            <a:chOff x="3886200" y="274638"/>
            <a:chExt cx="4970622" cy="5164137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231537" y="381349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886200" y="274638"/>
              <a:ext cx="4732020" cy="5164137"/>
              <a:chOff x="3657600" y="274638"/>
              <a:chExt cx="4732020" cy="5164137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7600" y="2667000"/>
                <a:ext cx="4732020" cy="277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8600" y="274638"/>
                <a:ext cx="3674745" cy="2377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5897562"/>
          </a:xfrm>
        </p:spPr>
        <p:txBody>
          <a:bodyPr anchor="t">
            <a:noAutofit/>
          </a:bodyPr>
          <a:lstStyle/>
          <a:p>
            <a:pPr lvl="0"/>
            <a:r>
              <a:rPr lang="en-US" sz="2800" b="1" dirty="0"/>
              <a:t>EXHIBIT 17-5 </a:t>
            </a:r>
            <a:r>
              <a:rPr lang="en-US" sz="2800" dirty="0"/>
              <a:t>Adjustable Rate Mortgage (ARM) Payments and Interest Component ($1 million, 9% initial interest, 30-year, monthly payments; one-year adjustment interval, possible hypothetical history)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17.2</a:t>
            </a:r>
            <a:r>
              <a:rPr lang="en-US" dirty="0"/>
              <a:t> Loan Yields and Mortgage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17.2.1</a:t>
            </a:r>
            <a:r>
              <a:rPr lang="en-US" dirty="0"/>
              <a:t> Computing Mortgage Yields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17-6A </a:t>
            </a:r>
            <a:r>
              <a:rPr lang="en-US" dirty="0"/>
              <a:t>Effect of Prepayment on Loan Yield (8%, 30-year)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3806" y="1578684"/>
            <a:ext cx="6957216" cy="4572000"/>
            <a:chOff x="1213806" y="1578684"/>
            <a:chExt cx="6957216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545737" y="452539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3806" y="1578684"/>
              <a:ext cx="671638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EXHIBIT 17-6B </a:t>
            </a:r>
            <a:r>
              <a:rPr lang="en-US" dirty="0"/>
              <a:t>Yield (</a:t>
            </a:r>
            <a:r>
              <a:rPr lang="en-US" dirty="0" err="1"/>
              <a:t>IRR</a:t>
            </a:r>
            <a:r>
              <a:rPr lang="en-US" dirty="0"/>
              <a:t>) on 8%, 30-year CP-</a:t>
            </a:r>
            <a:r>
              <a:rPr lang="en-US" dirty="0" err="1"/>
              <a:t>FRM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38175" y="1272376"/>
            <a:ext cx="8103309" cy="3004349"/>
            <a:chOff x="638175" y="1272376"/>
            <a:chExt cx="8103309" cy="3004349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16199" y="265144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8175" y="2581275"/>
              <a:ext cx="7867650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17.2.2</a:t>
            </a:r>
            <a:r>
              <a:rPr lang="en-US" dirty="0"/>
              <a:t> Why Points and Fees Exist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17.2.3</a:t>
            </a:r>
            <a:r>
              <a:rPr lang="en-US" dirty="0"/>
              <a:t> Using Yields to Value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17.3</a:t>
            </a:r>
            <a:r>
              <a:rPr lang="en-US" dirty="0"/>
              <a:t> Refinancing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17.3.1 </a:t>
            </a:r>
            <a:r>
              <a:rPr lang="en-US" dirty="0"/>
              <a:t>Traditional Refinancing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17.1</a:t>
            </a:r>
            <a:r>
              <a:rPr lang="en-US" dirty="0"/>
              <a:t> 	Calculating Loan Payments and Balances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17.1.1 </a:t>
            </a:r>
            <a:r>
              <a:rPr lang="en-US" dirty="0"/>
              <a:t>	Four Basic Rules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17.1.2</a:t>
            </a:r>
            <a:r>
              <a:rPr lang="en-US" dirty="0"/>
              <a:t> 	Applying the Rules to Design Loans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17.2</a:t>
            </a:r>
            <a:r>
              <a:rPr lang="en-US" dirty="0"/>
              <a:t> 	Loan Yields and Mortgage Valuation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17.2.1</a:t>
            </a:r>
            <a:r>
              <a:rPr lang="en-US" dirty="0"/>
              <a:t> 	Computing Mortgage Yields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17.2.2</a:t>
            </a:r>
            <a:r>
              <a:rPr lang="en-US" dirty="0"/>
              <a:t> 	Why Points and Fees Exist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17.2.3</a:t>
            </a:r>
            <a:r>
              <a:rPr lang="en-US" dirty="0"/>
              <a:t> 	Using Yields to Value Mortgages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17.3</a:t>
            </a:r>
            <a:r>
              <a:rPr lang="en-US" dirty="0"/>
              <a:t> 	Refinancing Decision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17.3.1</a:t>
            </a:r>
            <a:r>
              <a:rPr lang="en-US" dirty="0"/>
              <a:t> 	Traditional Refinancing Calculation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>
                <a:solidFill>
                  <a:srgbClr val="1C3F94"/>
                </a:solidFill>
              </a:rPr>
              <a:t>	*17.3.2</a:t>
            </a:r>
            <a:r>
              <a:rPr lang="en-US" dirty="0"/>
              <a:t> 	What Is Left Out of the Traditional Calculation: Prepayment Option Value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17.4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*17.3.2 </a:t>
            </a:r>
            <a:r>
              <a:rPr lang="en-US" dirty="0"/>
              <a:t>What Is Left Out of the Traditional Calculation: Prepayment Option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17.4 </a:t>
            </a:r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four basic rules of payments and balances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outstanding loan balance (</a:t>
            </a:r>
            <a:r>
              <a:rPr lang="en-US" sz="2400" dirty="0" err="1"/>
              <a:t>OLB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contract principal (L)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interest owed (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amortization of principal (</a:t>
            </a:r>
            <a:r>
              <a:rPr lang="en-US" sz="2400" dirty="0" err="1"/>
              <a:t>AMORT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payment amount (PMT)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contract interest rate (r)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interest-only loan</a:t>
            </a:r>
            <a:br>
              <a:rPr lang="en-US" sz="2400" dirty="0"/>
            </a:br>
            <a:endParaRPr lang="en-US" sz="2400" dirty="0"/>
          </a:p>
          <a:p>
            <a:pPr>
              <a:spcBef>
                <a:spcPts val="300"/>
              </a:spcBef>
            </a:pPr>
            <a:r>
              <a:rPr lang="en-US" sz="2400" dirty="0"/>
              <a:t>constant-amortization mortgage (CAM)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constant-payment mortgage (</a:t>
            </a:r>
            <a:r>
              <a:rPr lang="en-US" sz="2400" dirty="0" err="1"/>
              <a:t>CPM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balloon payment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graduated payment mortgage (</a:t>
            </a:r>
            <a:r>
              <a:rPr lang="en-US" sz="2400" dirty="0" err="1"/>
              <a:t>GPM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negative amortization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adjustable rate mortgage (ARM)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yield curve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 </a:t>
            </a:r>
            <a:r>
              <a:rPr lang="en-US" sz="2000" i="1" dirty="0">
                <a:solidFill>
                  <a:srgbClr val="00B0F0"/>
                </a:solidFill>
              </a:rPr>
              <a:t>(continued)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margin (in ARM)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index (in ARM)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teaser rate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fixed rate mortgage (</a:t>
            </a:r>
            <a:r>
              <a:rPr lang="en-US" sz="2400" dirty="0" err="1"/>
              <a:t>FRM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yield (</a:t>
            </a:r>
            <a:r>
              <a:rPr lang="en-US" sz="2400" dirty="0" err="1"/>
              <a:t>IRR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yield-to-maturity (</a:t>
            </a:r>
            <a:r>
              <a:rPr lang="en-US" sz="2400" dirty="0" err="1"/>
              <a:t>YTM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origination fee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discount points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basis points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par value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annual percentage rate (APR)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effective interest rate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prepayment penalty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mortgage menu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mortgage-equivalent yield (</a:t>
            </a:r>
            <a:r>
              <a:rPr lang="en-US" sz="2400" dirty="0" err="1"/>
              <a:t>MEY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bond- or coupon-equivalent yield (</a:t>
            </a:r>
            <a:r>
              <a:rPr lang="en-US" sz="2400" dirty="0" err="1"/>
              <a:t>BEY</a:t>
            </a:r>
            <a:r>
              <a:rPr lang="en-US" sz="2400" dirty="0"/>
              <a:t>, </a:t>
            </a:r>
            <a:r>
              <a:rPr lang="en-US" sz="2400" dirty="0" err="1"/>
              <a:t>CEY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prepayment option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refinancing</a:t>
            </a:r>
          </a:p>
          <a:p>
            <a:pPr>
              <a:spcBef>
                <a:spcPts val="300"/>
              </a:spcBef>
            </a:pPr>
            <a:r>
              <a:rPr lang="en-US" sz="2400" dirty="0" err="1"/>
              <a:t>NPV</a:t>
            </a:r>
            <a:r>
              <a:rPr lang="en-US" sz="2400" dirty="0"/>
              <a:t> of refinancing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contingent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After reading this chapter, you should understand:</a:t>
            </a:r>
          </a:p>
          <a:p>
            <a:r>
              <a:rPr lang="en-US" dirty="0"/>
              <a:t>How to compute mortgage payments and balances for a variety of different types of loans, and how to creatively design your own customized loans.</a:t>
            </a:r>
          </a:p>
          <a:p>
            <a:r>
              <a:rPr lang="en-US" dirty="0"/>
              <a:t>How to compute mortgage yields, and how to use mortgage yields to evaluate mortgages.</a:t>
            </a:r>
          </a:p>
          <a:p>
            <a:r>
              <a:rPr lang="en-US" dirty="0"/>
              <a:t>The nature of the refinancing and prepayment decision, including the ability at some level to quantitatively evaluate this decision from a market value perspective.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17.1</a:t>
            </a:r>
            <a:r>
              <a:rPr lang="en-US" dirty="0"/>
              <a:t> Calculating Loan Payments and Balances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17.1.1</a:t>
            </a:r>
            <a:r>
              <a:rPr lang="en-US" dirty="0"/>
              <a:t> Four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17.1.2</a:t>
            </a:r>
            <a:r>
              <a:rPr lang="en-US" dirty="0"/>
              <a:t> Applying the Rules to Design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17-1 </a:t>
            </a:r>
            <a:r>
              <a:rPr lang="en-US" dirty="0"/>
              <a:t>Interest-Only Mortgage Payments and Interest Component ($1 million, 12%, 30-year, monthly payments)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05438" y="1588548"/>
            <a:ext cx="5755984" cy="4572000"/>
            <a:chOff x="1805438" y="1588548"/>
            <a:chExt cx="5755984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936137" y="453526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05438" y="1588548"/>
              <a:ext cx="553312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17-2 </a:t>
            </a:r>
            <a:r>
              <a:rPr lang="en-US" dirty="0"/>
              <a:t>Constant-Amortization Mortgage (CAM) Payments and Interest Component ($1 million, 12%, 30-year, monthly payments)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0" y="1600200"/>
            <a:ext cx="5885022" cy="4572000"/>
            <a:chOff x="1828800" y="1600200"/>
            <a:chExt cx="5885022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088537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1600200"/>
              <a:ext cx="563020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17-3 </a:t>
            </a:r>
            <a:r>
              <a:rPr lang="en-US" dirty="0"/>
              <a:t>Constant-Payment Mortgage (</a:t>
            </a:r>
            <a:r>
              <a:rPr lang="en-US" dirty="0" err="1"/>
              <a:t>CPM</a:t>
            </a:r>
            <a:r>
              <a:rPr lang="en-US" dirty="0"/>
              <a:t>) Payments and Interest Component ($1 million, 12%, 30-year, monthly payments)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89917" y="1600200"/>
            <a:ext cx="5771505" cy="4572000"/>
            <a:chOff x="1789917" y="1600200"/>
            <a:chExt cx="5771505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936137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9917" y="1600200"/>
              <a:ext cx="556416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674</Words>
  <Application>Microsoft Office PowerPoint</Application>
  <PresentationFormat>On-screen Show (4:3)</PresentationFormat>
  <Paragraphs>109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Lato</vt:lpstr>
      <vt:lpstr>Times New Roman</vt:lpstr>
      <vt:lpstr>Wingdings</vt:lpstr>
      <vt:lpstr>Office Theme</vt:lpstr>
      <vt:lpstr>Chapter 17</vt:lpstr>
      <vt:lpstr>CHAPTER OUTLINE</vt:lpstr>
      <vt:lpstr>LEARNING OBJECTIVES</vt:lpstr>
      <vt:lpstr>17.1 Calculating Loan Payments and Balances</vt:lpstr>
      <vt:lpstr>17.1.1 Four Basic Rules</vt:lpstr>
      <vt:lpstr>17.1.2 Applying the Rules to Design Loans</vt:lpstr>
      <vt:lpstr>EXHIBIT 17-1 Interest-Only Mortgage Payments and Interest Component ($1 million, 12%, 30-year, monthly payments)</vt:lpstr>
      <vt:lpstr>EXHIBIT 17-2 Constant-Amortization Mortgage (CAM) Payments and Interest Component ($1 million, 12%, 30-year, monthly payments)</vt:lpstr>
      <vt:lpstr>EXHIBIT 17-3 Constant-Payment Mortgage (CPM) Payments and Interest Component ($1 million, 12%, 30-year, monthly payments)</vt:lpstr>
      <vt:lpstr>EXHIBIT 17-4 Graduated Payment Mortgage (GPM) Payments and Interest Component ($1 million, 12%, 30-year, monthly payments; 4 annual steps of 7.5%)</vt:lpstr>
      <vt:lpstr>EXHIBIT 17-5 Adjustable Rate Mortgage (ARM) Payments and Interest Component ($1 million, 9% initial interest, 30-year, monthly payments; one-year adjustment interval, possible hypothetical history)</vt:lpstr>
      <vt:lpstr>17.2 Loan Yields and Mortgage Valuation</vt:lpstr>
      <vt:lpstr>17.2.1 Computing Mortgage Yields</vt:lpstr>
      <vt:lpstr>EXHIBIT 17-6A Effect of Prepayment on Loan Yield (8%, 30-year)</vt:lpstr>
      <vt:lpstr>EXHIBIT 17-6B Yield (IRR) on 8%, 30-year CP-FRM</vt:lpstr>
      <vt:lpstr>17.2.2 Why Points and Fees Exist</vt:lpstr>
      <vt:lpstr>17.2.3 Using Yields to Value Mortgages</vt:lpstr>
      <vt:lpstr>17.3 Refinancing Decision</vt:lpstr>
      <vt:lpstr>17.3.1 Traditional Refinancing Calculation</vt:lpstr>
      <vt:lpstr>*17.3.2 What Is Left Out of the Traditional Calculation: Prepayment Option Value</vt:lpstr>
      <vt:lpstr>17.4 Chapter Summary</vt:lpstr>
      <vt:lpstr>KEY TERMS</vt:lpstr>
      <vt:lpstr>KEY TERMS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75</cp:revision>
  <dcterms:created xsi:type="dcterms:W3CDTF">2013-02-04T22:06:42Z</dcterms:created>
  <dcterms:modified xsi:type="dcterms:W3CDTF">2021-01-22T18:01:19Z</dcterms:modified>
</cp:coreProperties>
</file>