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8" r:id="rId2"/>
    <p:sldId id="267" r:id="rId3"/>
    <p:sldId id="269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298" r:id="rId29"/>
    <p:sldId id="32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F94"/>
    <a:srgbClr val="4F81BD"/>
    <a:srgbClr val="A1B7ED"/>
    <a:srgbClr val="848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4686" autoAdjust="0"/>
  </p:normalViewPr>
  <p:slideViewPr>
    <p:cSldViewPr>
      <p:cViewPr varScale="1">
        <p:scale>
          <a:sx n="110" d="100"/>
          <a:sy n="110" d="100"/>
        </p:scale>
        <p:origin x="22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09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Brogaard" userId="466ef7659165ab1f" providerId="LiveId" clId="{86136C1C-BACE-4BA9-A5F7-86CB92EE2E93}"/>
    <pc:docChg chg="modSld modMainMaster modNotesMaster modHandout">
      <pc:chgData name="Brian Brogaard" userId="466ef7659165ab1f" providerId="LiveId" clId="{86136C1C-BACE-4BA9-A5F7-86CB92EE2E93}" dt="2021-01-22T17:42:22.827" v="31" actId="255"/>
      <pc:docMkLst>
        <pc:docMk/>
      </pc:docMkLst>
      <pc:sldChg chg="modNotes">
        <pc:chgData name="Brian Brogaard" userId="466ef7659165ab1f" providerId="LiveId" clId="{86136C1C-BACE-4BA9-A5F7-86CB92EE2E93}" dt="2021-01-22T17:40:46.768" v="1" actId="255"/>
        <pc:sldMkLst>
          <pc:docMk/>
          <pc:sldMk cId="0" sldId="268"/>
        </pc:sldMkLst>
      </pc:sldChg>
      <pc:sldChg chg="modSp mod">
        <pc:chgData name="Brian Brogaard" userId="466ef7659165ab1f" providerId="LiveId" clId="{86136C1C-BACE-4BA9-A5F7-86CB92EE2E93}" dt="2021-01-22T17:40:54.203" v="3" actId="1076"/>
        <pc:sldMkLst>
          <pc:docMk/>
          <pc:sldMk cId="0" sldId="307"/>
        </pc:sldMkLst>
        <pc:spChg chg="mod">
          <ac:chgData name="Brian Brogaard" userId="466ef7659165ab1f" providerId="LiveId" clId="{86136C1C-BACE-4BA9-A5F7-86CB92EE2E93}" dt="2021-01-22T17:40:54.203" v="3" actId="1076"/>
          <ac:spMkLst>
            <pc:docMk/>
            <pc:sldMk cId="0" sldId="307"/>
            <ac:spMk id="5" creationId="{00000000-0000-0000-0000-000000000000}"/>
          </ac:spMkLst>
        </pc:spChg>
      </pc:sldChg>
      <pc:sldChg chg="modSp mod">
        <pc:chgData name="Brian Brogaard" userId="466ef7659165ab1f" providerId="LiveId" clId="{86136C1C-BACE-4BA9-A5F7-86CB92EE2E93}" dt="2021-01-22T17:40:59.834" v="5" actId="1076"/>
        <pc:sldMkLst>
          <pc:docMk/>
          <pc:sldMk cId="0" sldId="309"/>
        </pc:sldMkLst>
        <pc:spChg chg="mod">
          <ac:chgData name="Brian Brogaard" userId="466ef7659165ab1f" providerId="LiveId" clId="{86136C1C-BACE-4BA9-A5F7-86CB92EE2E93}" dt="2021-01-22T17:40:59.834" v="5" actId="1076"/>
          <ac:spMkLst>
            <pc:docMk/>
            <pc:sldMk cId="0" sldId="309"/>
            <ac:spMk id="8" creationId="{00000000-0000-0000-0000-000000000000}"/>
          </ac:spMkLst>
        </pc:spChg>
      </pc:sldChg>
      <pc:sldChg chg="modSp mod">
        <pc:chgData name="Brian Brogaard" userId="466ef7659165ab1f" providerId="LiveId" clId="{86136C1C-BACE-4BA9-A5F7-86CB92EE2E93}" dt="2021-01-22T17:41:05.813" v="7" actId="1076"/>
        <pc:sldMkLst>
          <pc:docMk/>
          <pc:sldMk cId="0" sldId="313"/>
        </pc:sldMkLst>
        <pc:spChg chg="mod">
          <ac:chgData name="Brian Brogaard" userId="466ef7659165ab1f" providerId="LiveId" clId="{86136C1C-BACE-4BA9-A5F7-86CB92EE2E93}" dt="2021-01-22T17:41:05.813" v="7" actId="1076"/>
          <ac:spMkLst>
            <pc:docMk/>
            <pc:sldMk cId="0" sldId="313"/>
            <ac:spMk id="6" creationId="{00000000-0000-0000-0000-000000000000}"/>
          </ac:spMkLst>
        </pc:spChg>
      </pc:sldChg>
      <pc:sldChg chg="modSp mod">
        <pc:chgData name="Brian Brogaard" userId="466ef7659165ab1f" providerId="LiveId" clId="{86136C1C-BACE-4BA9-A5F7-86CB92EE2E93}" dt="2021-01-22T17:41:12.927" v="9" actId="1076"/>
        <pc:sldMkLst>
          <pc:docMk/>
          <pc:sldMk cId="0" sldId="314"/>
        </pc:sldMkLst>
        <pc:spChg chg="mod">
          <ac:chgData name="Brian Brogaard" userId="466ef7659165ab1f" providerId="LiveId" clId="{86136C1C-BACE-4BA9-A5F7-86CB92EE2E93}" dt="2021-01-22T17:41:12.927" v="9" actId="1076"/>
          <ac:spMkLst>
            <pc:docMk/>
            <pc:sldMk cId="0" sldId="314"/>
            <ac:spMk id="4" creationId="{00000000-0000-0000-0000-000000000000}"/>
          </ac:spMkLst>
        </pc:spChg>
      </pc:sldChg>
      <pc:sldChg chg="modSp mod">
        <pc:chgData name="Brian Brogaard" userId="466ef7659165ab1f" providerId="LiveId" clId="{86136C1C-BACE-4BA9-A5F7-86CB92EE2E93}" dt="2021-01-22T17:41:19.826" v="11" actId="1076"/>
        <pc:sldMkLst>
          <pc:docMk/>
          <pc:sldMk cId="0" sldId="315"/>
        </pc:sldMkLst>
        <pc:spChg chg="mod">
          <ac:chgData name="Brian Brogaard" userId="466ef7659165ab1f" providerId="LiveId" clId="{86136C1C-BACE-4BA9-A5F7-86CB92EE2E93}" dt="2021-01-22T17:41:19.826" v="11" actId="1076"/>
          <ac:spMkLst>
            <pc:docMk/>
            <pc:sldMk cId="0" sldId="315"/>
            <ac:spMk id="8" creationId="{00000000-0000-0000-0000-000000000000}"/>
          </ac:spMkLst>
        </pc:spChg>
      </pc:sldChg>
      <pc:sldChg chg="modSp mod">
        <pc:chgData name="Brian Brogaard" userId="466ef7659165ab1f" providerId="LiveId" clId="{86136C1C-BACE-4BA9-A5F7-86CB92EE2E93}" dt="2021-01-22T17:41:26.109" v="13" actId="1076"/>
        <pc:sldMkLst>
          <pc:docMk/>
          <pc:sldMk cId="0" sldId="317"/>
        </pc:sldMkLst>
        <pc:spChg chg="mod">
          <ac:chgData name="Brian Brogaard" userId="466ef7659165ab1f" providerId="LiveId" clId="{86136C1C-BACE-4BA9-A5F7-86CB92EE2E93}" dt="2021-01-22T17:41:26.109" v="13" actId="1076"/>
          <ac:spMkLst>
            <pc:docMk/>
            <pc:sldMk cId="0" sldId="317"/>
            <ac:spMk id="5" creationId="{00000000-0000-0000-0000-000000000000}"/>
          </ac:spMkLst>
        </pc:spChg>
      </pc:sldChg>
      <pc:sldChg chg="modSp mod">
        <pc:chgData name="Brian Brogaard" userId="466ef7659165ab1f" providerId="LiveId" clId="{86136C1C-BACE-4BA9-A5F7-86CB92EE2E93}" dt="2021-01-22T17:41:32.712" v="15" actId="1076"/>
        <pc:sldMkLst>
          <pc:docMk/>
          <pc:sldMk cId="0" sldId="318"/>
        </pc:sldMkLst>
        <pc:spChg chg="mod">
          <ac:chgData name="Brian Brogaard" userId="466ef7659165ab1f" providerId="LiveId" clId="{86136C1C-BACE-4BA9-A5F7-86CB92EE2E93}" dt="2021-01-22T17:41:32.712" v="15" actId="1076"/>
          <ac:spMkLst>
            <pc:docMk/>
            <pc:sldMk cId="0" sldId="318"/>
            <ac:spMk id="9" creationId="{00000000-0000-0000-0000-000000000000}"/>
          </ac:spMkLst>
        </pc:spChg>
      </pc:sldChg>
      <pc:sldChg chg="modSp mod">
        <pc:chgData name="Brian Brogaard" userId="466ef7659165ab1f" providerId="LiveId" clId="{86136C1C-BACE-4BA9-A5F7-86CB92EE2E93}" dt="2021-01-22T17:41:38.789" v="17" actId="1076"/>
        <pc:sldMkLst>
          <pc:docMk/>
          <pc:sldMk cId="0" sldId="319"/>
        </pc:sldMkLst>
        <pc:spChg chg="mod">
          <ac:chgData name="Brian Brogaard" userId="466ef7659165ab1f" providerId="LiveId" clId="{86136C1C-BACE-4BA9-A5F7-86CB92EE2E93}" dt="2021-01-22T17:41:38.789" v="17" actId="1076"/>
          <ac:spMkLst>
            <pc:docMk/>
            <pc:sldMk cId="0" sldId="319"/>
            <ac:spMk id="5" creationId="{00000000-0000-0000-0000-000000000000}"/>
          </ac:spMkLst>
        </pc:spChg>
      </pc:sldChg>
      <pc:sldChg chg="modSp mod">
        <pc:chgData name="Brian Brogaard" userId="466ef7659165ab1f" providerId="LiveId" clId="{86136C1C-BACE-4BA9-A5F7-86CB92EE2E93}" dt="2021-01-22T17:41:44.835" v="19" actId="1076"/>
        <pc:sldMkLst>
          <pc:docMk/>
          <pc:sldMk cId="0" sldId="320"/>
        </pc:sldMkLst>
        <pc:spChg chg="mod">
          <ac:chgData name="Brian Brogaard" userId="466ef7659165ab1f" providerId="LiveId" clId="{86136C1C-BACE-4BA9-A5F7-86CB92EE2E93}" dt="2021-01-22T17:41:44.835" v="19" actId="1076"/>
          <ac:spMkLst>
            <pc:docMk/>
            <pc:sldMk cId="0" sldId="320"/>
            <ac:spMk id="5" creationId="{00000000-0000-0000-0000-000000000000}"/>
          </ac:spMkLst>
        </pc:spChg>
      </pc:sldChg>
      <pc:sldChg chg="modSp mod">
        <pc:chgData name="Brian Brogaard" userId="466ef7659165ab1f" providerId="LiveId" clId="{86136C1C-BACE-4BA9-A5F7-86CB92EE2E93}" dt="2021-01-22T17:41:50.272" v="21" actId="1076"/>
        <pc:sldMkLst>
          <pc:docMk/>
          <pc:sldMk cId="0" sldId="321"/>
        </pc:sldMkLst>
        <pc:spChg chg="mod">
          <ac:chgData name="Brian Brogaard" userId="466ef7659165ab1f" providerId="LiveId" clId="{86136C1C-BACE-4BA9-A5F7-86CB92EE2E93}" dt="2021-01-22T17:41:50.272" v="21" actId="1076"/>
          <ac:spMkLst>
            <pc:docMk/>
            <pc:sldMk cId="0" sldId="321"/>
            <ac:spMk id="6" creationId="{00000000-0000-0000-0000-000000000000}"/>
          </ac:spMkLst>
        </pc:spChg>
      </pc:sldChg>
      <pc:sldMasterChg chg="modSp mod modSldLayout">
        <pc:chgData name="Brian Brogaard" userId="466ef7659165ab1f" providerId="LiveId" clId="{86136C1C-BACE-4BA9-A5F7-86CB92EE2E93}" dt="2021-01-22T17:42:08.813" v="27" actId="207"/>
        <pc:sldMasterMkLst>
          <pc:docMk/>
          <pc:sldMasterMk cId="0" sldId="2147483648"/>
        </pc:sldMasterMkLst>
        <pc:spChg chg="mod">
          <ac:chgData name="Brian Brogaard" userId="466ef7659165ab1f" providerId="LiveId" clId="{86136C1C-BACE-4BA9-A5F7-86CB92EE2E93}" dt="2021-01-22T17:42:01.038" v="24" actId="207"/>
          <ac:spMkLst>
            <pc:docMk/>
            <pc:sldMasterMk cId="0" sldId="2147483648"/>
            <ac:spMk id="9" creationId="{00000000-0000-0000-0000-000000000000}"/>
          </ac:spMkLst>
        </pc:spChg>
        <pc:sldLayoutChg chg="modSp mod">
          <pc:chgData name="Brian Brogaard" userId="466ef7659165ab1f" providerId="LiveId" clId="{86136C1C-BACE-4BA9-A5F7-86CB92EE2E93}" dt="2021-01-22T17:42:08.813" v="27" actId="207"/>
          <pc:sldLayoutMkLst>
            <pc:docMk/>
            <pc:sldMasterMk cId="0" sldId="2147483648"/>
            <pc:sldLayoutMk cId="0" sldId="2147483655"/>
          </pc:sldLayoutMkLst>
          <pc:spChg chg="mod">
            <ac:chgData name="Brian Brogaard" userId="466ef7659165ab1f" providerId="LiveId" clId="{86136C1C-BACE-4BA9-A5F7-86CB92EE2E93}" dt="2021-01-22T17:42:08.813" v="27" actId="207"/>
            <ac:spMkLst>
              <pc:docMk/>
              <pc:sldMasterMk cId="0" sldId="2147483648"/>
              <pc:sldLayoutMk cId="0" sldId="2147483655"/>
              <ac:spMk id="10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CHAPTER 15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4AED8-AE33-42D9-9B2E-CACB324FA315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sz="1000" dirty="0" err="1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effectLst/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CF569-F41D-494B-A123-10ED299AD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CHAPTER 15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FE97F-56F6-4C03-AF90-A2BF2AF76281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dirty="0" err="1"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dirty="0"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E1673-3FEA-4676-B126-2846E845E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1673-3FEA-4676-B126-2846E845E8E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E5D1C04-F80C-481C-ADA4-F705D58162A9}" type="datetime1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sz="1000" dirty="0" err="1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effectLst/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CHAPTER 15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3581400"/>
          </a:xfrm>
          <a:prstGeom prst="rect">
            <a:avLst/>
          </a:prstGeom>
          <a:gradFill flip="none" rotWithShape="1">
            <a:gsLst>
              <a:gs pos="0">
                <a:srgbClr val="1C3F94">
                  <a:shade val="30000"/>
                  <a:satMod val="115000"/>
                </a:srgbClr>
              </a:gs>
              <a:gs pos="50000">
                <a:srgbClr val="1C3F94">
                  <a:shade val="67500"/>
                  <a:satMod val="115000"/>
                </a:srgbClr>
              </a:gs>
              <a:gs pos="100000">
                <a:srgbClr val="1C3F94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990600"/>
            <a:ext cx="4572000" cy="1524000"/>
          </a:xfrm>
          <a:noFill/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429000"/>
            <a:ext cx="6553200" cy="2895600"/>
          </a:xfrm>
          <a:noFill/>
          <a:ln w="38100">
            <a:solidFill>
              <a:schemeClr val="bg2"/>
            </a:solidFill>
          </a:ln>
        </p:spPr>
        <p:txBody>
          <a:bodyPr tIns="182880" anchor="ctr">
            <a:normAutofit/>
          </a:bodyPr>
          <a:lstStyle>
            <a:lvl1pPr marL="0" indent="0" algn="l">
              <a:buNone/>
              <a:defRPr sz="4000">
                <a:solidFill>
                  <a:srgbClr val="1C3F94"/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115" r="1115" b="1378"/>
          <a:stretch>
            <a:fillRect/>
          </a:stretch>
        </p:blipFill>
        <p:spPr bwMode="auto">
          <a:xfrm>
            <a:off x="381000" y="304800"/>
            <a:ext cx="3799520" cy="310247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1C3F94"/>
              </a:buClr>
              <a:buSzPct val="90000"/>
              <a:buFont typeface="Wingdings" pitchFamily="2" charset="2"/>
              <a:buChar char=""/>
              <a:defRPr sz="2800"/>
            </a:lvl1pPr>
            <a:lvl2pPr>
              <a:buClr>
                <a:schemeClr val="accent6">
                  <a:lumMod val="75000"/>
                </a:schemeClr>
              </a:buClr>
              <a:buSzPct val="90000"/>
              <a:buFont typeface="Wingdings" pitchFamily="2" charset="2"/>
              <a:buChar char="l"/>
              <a:defRPr sz="2400"/>
            </a:lvl2pPr>
            <a:lvl3pPr>
              <a:buClr>
                <a:schemeClr val="accent3">
                  <a:lumMod val="75000"/>
                </a:schemeClr>
              </a:buClr>
              <a:buSzPct val="90000"/>
              <a:buFont typeface="Wingdings" pitchFamily="2" charset="2"/>
              <a:buChar char="l"/>
              <a:defRPr sz="2000"/>
            </a:lvl3pPr>
            <a:lvl4pPr>
              <a:buClr>
                <a:srgbClr val="1C3F94"/>
              </a:buClr>
              <a:defRPr sz="1800"/>
            </a:lvl4pPr>
            <a:lvl5pPr>
              <a:buClr>
                <a:srgbClr val="1C3F94"/>
              </a:buCl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C3F94"/>
          </a:solidFill>
          <a:ln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3515" y="6297966"/>
            <a:ext cx="660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998684" y="6416675"/>
            <a:ext cx="30043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sz="10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sz="1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solidFill>
                <a:schemeClr val="bg1"/>
              </a:solidFill>
              <a:effectLst/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C3F94"/>
          </a:solidFill>
          <a:ln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998684" y="6416675"/>
            <a:ext cx="30043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sz="10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sz="1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solidFill>
                <a:schemeClr val="bg1"/>
              </a:solidFill>
              <a:effectLst/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83515" y="6297966"/>
            <a:ext cx="660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29600" y="0"/>
            <a:ext cx="914400" cy="722531"/>
            <a:chOff x="0" y="0"/>
            <a:chExt cx="914400" cy="722531"/>
          </a:xfrm>
        </p:grpSpPr>
        <p:sp>
          <p:nvSpPr>
            <p:cNvPr id="14" name="Trapezoid 13"/>
            <p:cNvSpPr/>
            <p:nvPr/>
          </p:nvSpPr>
          <p:spPr>
            <a:xfrm flipV="1">
              <a:off x="0" y="0"/>
              <a:ext cx="914400" cy="609600"/>
            </a:xfrm>
            <a:prstGeom prst="trapezoid">
              <a:avLst/>
            </a:prstGeom>
            <a:solidFill>
              <a:srgbClr val="1C3F94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275" y="76200"/>
              <a:ext cx="7658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CHAPTER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15</a:t>
              </a: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1C3F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C3F94"/>
        </a:buClr>
        <a:buSzPct val="90000"/>
        <a:buFont typeface="Wingdings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90000"/>
        <a:buFont typeface="Wingdings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90000"/>
        <a:buFont typeface="Wingdings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C3F9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C3F94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</a:t>
            </a:r>
            <a:r>
              <a:rPr lang="en-US" sz="9600" dirty="0"/>
              <a:t>15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kern="0" dirty="0"/>
              <a:t>Real Estate Investment Capital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172200"/>
            <a:ext cx="2133600" cy="365125"/>
          </a:xfrm>
        </p:spPr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15.2.2 </a:t>
            </a:r>
            <a:r>
              <a:rPr lang="en-US" dirty="0"/>
              <a:t>Debt and Liquidity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15.2.3 </a:t>
            </a:r>
            <a:r>
              <a:rPr lang="en-US" dirty="0"/>
              <a:t>Cost of Financial Distress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15-1 </a:t>
            </a:r>
            <a:r>
              <a:rPr lang="en-US" dirty="0"/>
              <a:t>Effect of Expected Costs of Financial Distress (</a:t>
            </a:r>
            <a:r>
              <a:rPr lang="en-US" dirty="0" err="1"/>
              <a:t>COFD</a:t>
            </a:r>
            <a:r>
              <a:rPr lang="en-US" dirty="0"/>
              <a:t>) on the Value of the Firm and on Property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00075" y="1990725"/>
            <a:ext cx="8104347" cy="3800475"/>
            <a:chOff x="600075" y="1990725"/>
            <a:chExt cx="8104347" cy="38004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0075" y="1990725"/>
              <a:ext cx="7943850" cy="380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 rot="16200000">
              <a:off x="7079137" y="4165915"/>
              <a:ext cx="300434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15.2.4 </a:t>
            </a:r>
            <a:r>
              <a:rPr lang="en-US" dirty="0"/>
              <a:t>Debt and Inflation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15-2 </a:t>
            </a:r>
            <a:r>
              <a:rPr lang="en-US" dirty="0"/>
              <a:t>Example of Effect of Inflation on Ex Post Levered Equity Appreciation Returns with </a:t>
            </a:r>
            <a:br>
              <a:rPr lang="en-US" dirty="0"/>
            </a:br>
            <a:r>
              <a:rPr lang="en-US" dirty="0"/>
              <a:t>One-Year Loan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079376" y="1219200"/>
            <a:ext cx="4800600" cy="5029200"/>
            <a:chOff x="2286000" y="1219200"/>
            <a:chExt cx="4800600" cy="5029200"/>
          </a:xfrm>
        </p:grpSpPr>
        <p:sp>
          <p:nvSpPr>
            <p:cNvPr id="8" name="TextBox 7"/>
            <p:cNvSpPr txBox="1"/>
            <p:nvPr/>
          </p:nvSpPr>
          <p:spPr>
            <a:xfrm rot="16200000">
              <a:off x="5461315" y="4503264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0" y="1219200"/>
              <a:ext cx="4551066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15.3 </a:t>
            </a:r>
            <a:r>
              <a:rPr lang="en-US" dirty="0"/>
              <a:t>Project-Level Capital Structure in Real Estate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15.3.1</a:t>
            </a:r>
            <a:r>
              <a:rPr lang="en-US" dirty="0"/>
              <a:t> Enriching the Traditional Capital Structure 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15.3.2</a:t>
            </a:r>
            <a:r>
              <a:rPr lang="en-US" dirty="0"/>
              <a:t> Numerical Example of Multi-Tiered Project Capital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EXHIBIT 15-3 </a:t>
            </a:r>
            <a:r>
              <a:rPr lang="en-US" dirty="0"/>
              <a:t>Apartment Example Waterfall Illustration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76275" y="1563333"/>
            <a:ext cx="8010525" cy="4238625"/>
            <a:chOff x="676275" y="1563333"/>
            <a:chExt cx="8010525" cy="423862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6275" y="1563333"/>
              <a:ext cx="7791450" cy="423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7061515" y="4176673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07072" y="1143000"/>
            <a:ext cx="6535350" cy="5029200"/>
            <a:chOff x="1407072" y="1143000"/>
            <a:chExt cx="6535350" cy="5029200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6317137" y="4546915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7072" y="1143000"/>
              <a:ext cx="6329857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1066800"/>
          </a:xfrm>
        </p:spPr>
        <p:txBody>
          <a:bodyPr>
            <a:normAutofit/>
          </a:bodyPr>
          <a:lstStyle/>
          <a:p>
            <a:r>
              <a:rPr lang="en-US" b="1" dirty="0"/>
              <a:t>EXHIBIT 15-4 </a:t>
            </a:r>
            <a:r>
              <a:rPr lang="en-US" dirty="0"/>
              <a:t>Apartment Property Example Cash Flows, Splits, and Returns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CHAPTER 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marL="569913" indent="-569913">
              <a:buNone/>
            </a:pPr>
            <a:r>
              <a:rPr lang="en-US" b="1" dirty="0">
                <a:solidFill>
                  <a:srgbClr val="1C3F94"/>
                </a:solidFill>
              </a:rPr>
              <a:t>15.1</a:t>
            </a:r>
            <a:r>
              <a:rPr lang="en-US" dirty="0"/>
              <a:t> 	Debt When There Is an Equity Capital Constraint</a:t>
            </a:r>
          </a:p>
          <a:p>
            <a:pPr marL="1258888" lvl="1" indent="-684213">
              <a:buNone/>
            </a:pPr>
            <a:r>
              <a:rPr lang="en-US" b="1" dirty="0">
                <a:solidFill>
                  <a:srgbClr val="1C3F94"/>
                </a:solidFill>
              </a:rPr>
              <a:t>15.1.1</a:t>
            </a:r>
            <a:r>
              <a:rPr lang="en-US" dirty="0"/>
              <a:t> 	Debt to Obtain Positive Equity </a:t>
            </a:r>
            <a:r>
              <a:rPr lang="en-US" dirty="0" err="1"/>
              <a:t>NPV</a:t>
            </a:r>
            <a:endParaRPr lang="en-US" dirty="0"/>
          </a:p>
          <a:p>
            <a:pPr marL="1258888" lvl="1" indent="-684213">
              <a:buNone/>
            </a:pPr>
            <a:r>
              <a:rPr lang="en-US" sz="2500" b="1" dirty="0">
                <a:solidFill>
                  <a:srgbClr val="1C3F94"/>
                </a:solidFill>
              </a:rPr>
              <a:t>15.1.2</a:t>
            </a:r>
            <a:r>
              <a:rPr lang="en-US" dirty="0"/>
              <a:t> 	Debt and Diversification</a:t>
            </a:r>
          </a:p>
          <a:p>
            <a:pPr marL="1258888" lvl="1" indent="-684213">
              <a:buNone/>
            </a:pPr>
            <a:r>
              <a:rPr lang="en-US" sz="2500" b="1" dirty="0">
                <a:solidFill>
                  <a:srgbClr val="1C3F94"/>
                </a:solidFill>
              </a:rPr>
              <a:t>15.1.3</a:t>
            </a:r>
            <a:r>
              <a:rPr lang="en-US" dirty="0"/>
              <a:t> 	Limitations on the Equity Constraint Argument for the Use of Debt</a:t>
            </a:r>
          </a:p>
          <a:p>
            <a:pPr marL="569913" indent="-569913">
              <a:buNone/>
            </a:pPr>
            <a:r>
              <a:rPr lang="en-US" b="1" dirty="0">
                <a:solidFill>
                  <a:srgbClr val="1C3F94"/>
                </a:solidFill>
              </a:rPr>
              <a:t>15.2</a:t>
            </a:r>
            <a:r>
              <a:rPr lang="en-US" dirty="0"/>
              <a:t> 	Other Considerations Regarding the Role of Debt in Real Estate Investments</a:t>
            </a:r>
          </a:p>
          <a:p>
            <a:pPr marL="1258888" lvl="1" indent="-684213">
              <a:buNone/>
            </a:pPr>
            <a:r>
              <a:rPr lang="en-US" sz="2500" b="1" dirty="0">
                <a:solidFill>
                  <a:srgbClr val="1C3F94"/>
                </a:solidFill>
              </a:rPr>
              <a:t>15.2.1</a:t>
            </a:r>
            <a:r>
              <a:rPr lang="en-US" sz="2500" dirty="0"/>
              <a:t> 	Debt as an Incentive and Disciplinary Tool for Management</a:t>
            </a:r>
          </a:p>
          <a:p>
            <a:pPr marL="1258888" lvl="1" indent="-684213">
              <a:buNone/>
            </a:pPr>
            <a:r>
              <a:rPr lang="en-US" sz="2500" b="1" dirty="0">
                <a:solidFill>
                  <a:srgbClr val="1C3F94"/>
                </a:solidFill>
              </a:rPr>
              <a:t>15.2.2</a:t>
            </a:r>
            <a:r>
              <a:rPr lang="en-US" sz="2500" dirty="0"/>
              <a:t> 	Debt and Liquidity</a:t>
            </a:r>
          </a:p>
          <a:p>
            <a:pPr marL="1258888" lvl="1" indent="-684213">
              <a:buNone/>
            </a:pPr>
            <a:r>
              <a:rPr lang="en-US" sz="2500" b="1" dirty="0">
                <a:solidFill>
                  <a:srgbClr val="1C3F94"/>
                </a:solidFill>
              </a:rPr>
              <a:t>15.2.3</a:t>
            </a:r>
            <a:r>
              <a:rPr lang="en-US" sz="2500" dirty="0"/>
              <a:t> 	Cost of Financial Distress</a:t>
            </a:r>
          </a:p>
          <a:p>
            <a:pPr marL="1258888" lvl="1" indent="-684213">
              <a:buNone/>
            </a:pPr>
            <a:r>
              <a:rPr lang="en-US" sz="2500" b="1" dirty="0">
                <a:solidFill>
                  <a:srgbClr val="1C3F94"/>
                </a:solidFill>
              </a:rPr>
              <a:t>15.2.4</a:t>
            </a:r>
            <a:r>
              <a:rPr lang="en-US" sz="2500" dirty="0"/>
              <a:t> 	Debt and Inflation</a:t>
            </a:r>
          </a:p>
          <a:p>
            <a:pPr marL="569913" indent="-569913">
              <a:buNone/>
            </a:pPr>
            <a:r>
              <a:rPr lang="en-US" b="1" dirty="0">
                <a:solidFill>
                  <a:srgbClr val="1C3F94"/>
                </a:solidFill>
              </a:rPr>
              <a:t>15.3</a:t>
            </a:r>
            <a:r>
              <a:rPr lang="en-US" dirty="0"/>
              <a:t> 	Project-Level Capital Structure in Real Estate</a:t>
            </a:r>
          </a:p>
          <a:p>
            <a:pPr marL="1258888" lvl="1" indent="-684213">
              <a:buNone/>
            </a:pPr>
            <a:r>
              <a:rPr lang="en-US" sz="2500" b="1" dirty="0">
                <a:solidFill>
                  <a:srgbClr val="1C3F94"/>
                </a:solidFill>
              </a:rPr>
              <a:t>15.3.1</a:t>
            </a:r>
            <a:r>
              <a:rPr lang="en-US" sz="2500" dirty="0"/>
              <a:t> 	Enriching the Traditional Capital Structure Plate</a:t>
            </a:r>
          </a:p>
          <a:p>
            <a:pPr marL="1258888" lvl="1" indent="-684213">
              <a:buNone/>
            </a:pPr>
            <a:r>
              <a:rPr lang="en-US" sz="2500" b="1" dirty="0">
                <a:solidFill>
                  <a:srgbClr val="1C3F94"/>
                </a:solidFill>
              </a:rPr>
              <a:t>15.3.2</a:t>
            </a:r>
            <a:r>
              <a:rPr lang="en-US" sz="2500" dirty="0"/>
              <a:t> 	Numerical Example of Multi-Tiered Project Capital Structure</a:t>
            </a:r>
          </a:p>
          <a:p>
            <a:pPr marL="1258888" lvl="1" indent="-684213">
              <a:buNone/>
            </a:pPr>
            <a:r>
              <a:rPr lang="en-US" sz="2500" b="1" dirty="0">
                <a:solidFill>
                  <a:srgbClr val="1C3F94"/>
                </a:solidFill>
              </a:rPr>
              <a:t>15.3.3</a:t>
            </a:r>
            <a:r>
              <a:rPr lang="en-US" sz="2500" dirty="0"/>
              <a:t> 	Analyzing Project-Level Capital Structure: An Example Application of Sensitivity Analysis</a:t>
            </a:r>
          </a:p>
          <a:p>
            <a:pPr marL="569913" indent="-569913">
              <a:buNone/>
            </a:pPr>
            <a:r>
              <a:rPr lang="en-US" b="1" dirty="0">
                <a:solidFill>
                  <a:srgbClr val="1C3F94"/>
                </a:solidFill>
              </a:rPr>
              <a:t>15.4</a:t>
            </a:r>
            <a:r>
              <a:rPr lang="en-US" dirty="0"/>
              <a:t> 	Chapter Summary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1066800"/>
          </a:xfrm>
        </p:spPr>
        <p:txBody>
          <a:bodyPr/>
          <a:lstStyle/>
          <a:p>
            <a:r>
              <a:rPr lang="en-US" b="1" dirty="0"/>
              <a:t>EXHIBIT 15-4 </a:t>
            </a:r>
            <a:r>
              <a:rPr lang="en-US" dirty="0"/>
              <a:t>Apartment Property Example Cash Flows, Splits, and Returns</a:t>
            </a:r>
            <a:endParaRPr lang="en-US" sz="18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20870" y="609600"/>
            <a:ext cx="125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F0"/>
                </a:solidFill>
              </a:rPr>
              <a:t>(continued)</a:t>
            </a:r>
            <a:endParaRPr lang="en-US" dirty="0">
              <a:solidFill>
                <a:srgbClr val="00B0F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08176" y="1266552"/>
            <a:ext cx="6534246" cy="4372248"/>
            <a:chOff x="1408176" y="1266552"/>
            <a:chExt cx="6534246" cy="437224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8176" y="1266552"/>
              <a:ext cx="6327648" cy="437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6317137" y="3817464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15.3.3</a:t>
            </a:r>
            <a:r>
              <a:rPr lang="en-US" dirty="0"/>
              <a:t> Analyzing Project-Level Capital Structure: An Example Application of Sensitivity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15-5A </a:t>
            </a:r>
            <a:r>
              <a:rPr lang="en-US" dirty="0"/>
              <a:t>Apartment Property Example Cash Flows, Splits, and Returns, Optimistic 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06500" y="1416050"/>
            <a:ext cx="6946592" cy="4756150"/>
            <a:chOff x="1206500" y="1416050"/>
            <a:chExt cx="6946592" cy="4756150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6527807" y="4546915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06500" y="1416050"/>
              <a:ext cx="6731000" cy="475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15-5A </a:t>
            </a:r>
            <a:r>
              <a:rPr lang="en-US" dirty="0"/>
              <a:t>Apartment Property Example Cash Flows, Splits, and Returns, Optimistic Scenario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99635" y="930548"/>
            <a:ext cx="125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F0"/>
                </a:solidFill>
              </a:rPr>
              <a:t>(continued)</a:t>
            </a:r>
            <a:endParaRPr lang="en-US" dirty="0">
              <a:solidFill>
                <a:srgbClr val="00B0F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00150" y="1565275"/>
            <a:ext cx="6952942" cy="3727450"/>
            <a:chOff x="1200150" y="1565275"/>
            <a:chExt cx="6952942" cy="372745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00150" y="1565275"/>
              <a:ext cx="6743700" cy="372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6527807" y="3452612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15-5B </a:t>
            </a:r>
            <a:r>
              <a:rPr lang="en-US" dirty="0"/>
              <a:t>Apartment Property Example Cash Flows, Splits, and Returns, Pessimistic 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50950" y="1504950"/>
            <a:ext cx="6843872" cy="4667250"/>
            <a:chOff x="1250950" y="1504950"/>
            <a:chExt cx="6843872" cy="4667250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6469537" y="4546915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0950" y="1504950"/>
              <a:ext cx="6642100" cy="466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15-5B </a:t>
            </a:r>
            <a:r>
              <a:rPr lang="en-US" dirty="0"/>
              <a:t>Apartment Property Example Cash Flows, Splits, and Returns, Pessimistic Scenario</a:t>
            </a: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93765" y="930548"/>
            <a:ext cx="125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F0"/>
                </a:solidFill>
              </a:rPr>
              <a:t>(continued)</a:t>
            </a:r>
            <a:endParaRPr lang="en-US" dirty="0">
              <a:solidFill>
                <a:srgbClr val="00B0F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60475" y="1517650"/>
            <a:ext cx="6834347" cy="3822700"/>
            <a:chOff x="1260475" y="1517650"/>
            <a:chExt cx="6834347" cy="3822700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6469537" y="3452612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60475" y="1517650"/>
              <a:ext cx="6623050" cy="382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EXHIBIT 15-6 </a:t>
            </a:r>
            <a:r>
              <a:rPr lang="en-US" dirty="0"/>
              <a:t>Framework for Evaluating Fairness of Capital Structure Terms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30940" y="1600200"/>
            <a:ext cx="7309523" cy="4114800"/>
            <a:chOff x="1030940" y="1600200"/>
            <a:chExt cx="7309523" cy="41148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30940" y="1600200"/>
              <a:ext cx="7070977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6715178" y="4089715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15.4 </a:t>
            </a:r>
            <a:r>
              <a:rPr lang="en-US" dirty="0"/>
              <a:t>Chapter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TERMS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dirty="0"/>
              <a:t>capital structure</a:t>
            </a:r>
          </a:p>
          <a:p>
            <a:r>
              <a:rPr lang="en-US" dirty="0"/>
              <a:t>ultimate investors (individuals)</a:t>
            </a:r>
          </a:p>
          <a:p>
            <a:r>
              <a:rPr lang="en-US" dirty="0"/>
              <a:t>equity capital constraint</a:t>
            </a:r>
          </a:p>
          <a:p>
            <a:r>
              <a:rPr lang="en-US" dirty="0"/>
              <a:t>human capital</a:t>
            </a:r>
          </a:p>
          <a:p>
            <a:r>
              <a:rPr lang="en-US" dirty="0"/>
              <a:t>IV-based </a:t>
            </a:r>
            <a:r>
              <a:rPr lang="en-US" dirty="0" err="1"/>
              <a:t>NPV</a:t>
            </a:r>
            <a:endParaRPr lang="en-US" dirty="0"/>
          </a:p>
          <a:p>
            <a:r>
              <a:rPr lang="en-US" dirty="0"/>
              <a:t>diversification (and debt)</a:t>
            </a:r>
          </a:p>
          <a:p>
            <a:r>
              <a:rPr lang="en-US" dirty="0"/>
              <a:t>banker’s spread</a:t>
            </a:r>
          </a:p>
          <a:p>
            <a:r>
              <a:rPr lang="en-US" dirty="0"/>
              <a:t>control and governance issues</a:t>
            </a:r>
          </a:p>
          <a:p>
            <a:r>
              <a:rPr lang="en-US" dirty="0"/>
              <a:t>management incentives</a:t>
            </a:r>
          </a:p>
          <a:p>
            <a:r>
              <a:rPr lang="en-US" dirty="0"/>
              <a:t>liquidity</a:t>
            </a:r>
          </a:p>
          <a:p>
            <a:r>
              <a:rPr lang="en-US" dirty="0"/>
              <a:t>decision flexibility</a:t>
            </a:r>
          </a:p>
          <a:p>
            <a:r>
              <a:rPr lang="en-US" dirty="0"/>
              <a:t>costs of financial distress (</a:t>
            </a:r>
            <a:r>
              <a:rPr lang="en-US" dirty="0" err="1"/>
              <a:t>COFD</a:t>
            </a:r>
            <a:r>
              <a:rPr lang="en-US" dirty="0"/>
              <a:t>)</a:t>
            </a:r>
          </a:p>
          <a:p>
            <a:r>
              <a:rPr lang="en-US" dirty="0"/>
              <a:t>third-party costs</a:t>
            </a:r>
          </a:p>
          <a:p>
            <a:r>
              <a:rPr lang="en-US" dirty="0"/>
              <a:t>foreclosure</a:t>
            </a:r>
          </a:p>
          <a:p>
            <a:r>
              <a:rPr lang="en-US" dirty="0"/>
              <a:t>bankruptcy</a:t>
            </a:r>
          </a:p>
          <a:p>
            <a:r>
              <a:rPr lang="en-US" dirty="0"/>
              <a:t>agency costs</a:t>
            </a:r>
          </a:p>
          <a:p>
            <a:r>
              <a:rPr lang="en-US" dirty="0"/>
              <a:t>limited liability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TERMS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r>
              <a:rPr lang="en-US" dirty="0"/>
              <a:t>ex ante costs (probabilistic expectations)</a:t>
            </a:r>
          </a:p>
          <a:p>
            <a:r>
              <a:rPr lang="en-US" dirty="0"/>
              <a:t>inflation</a:t>
            </a:r>
          </a:p>
          <a:p>
            <a:r>
              <a:rPr lang="en-US" dirty="0"/>
              <a:t>hedging inflation risk</a:t>
            </a:r>
          </a:p>
          <a:p>
            <a:r>
              <a:rPr lang="en-US" dirty="0"/>
              <a:t>real returns</a:t>
            </a:r>
          </a:p>
          <a:p>
            <a:r>
              <a:rPr lang="en-US" dirty="0"/>
              <a:t>reverse-inflation risk</a:t>
            </a:r>
          </a:p>
          <a:p>
            <a:r>
              <a:rPr lang="en-US" dirty="0"/>
              <a:t>multiple-note mortgages</a:t>
            </a:r>
          </a:p>
          <a:p>
            <a:r>
              <a:rPr lang="en-US" dirty="0"/>
              <a:t>mezzanine debt</a:t>
            </a:r>
          </a:p>
          <a:p>
            <a:r>
              <a:rPr lang="en-US" dirty="0"/>
              <a:t>preferred equity</a:t>
            </a:r>
          </a:p>
          <a:p>
            <a:r>
              <a:rPr lang="en-US" dirty="0"/>
              <a:t>common (or residual) equity</a:t>
            </a:r>
          </a:p>
          <a:p>
            <a:r>
              <a:rPr lang="en-US" dirty="0"/>
              <a:t>differentiated equity partners (classes)</a:t>
            </a:r>
          </a:p>
          <a:p>
            <a:r>
              <a:rPr lang="en-US" dirty="0"/>
              <a:t>joint venture</a:t>
            </a:r>
          </a:p>
          <a:p>
            <a:r>
              <a:rPr lang="en-US" dirty="0"/>
              <a:t>entrepreneurial partner</a:t>
            </a:r>
          </a:p>
          <a:p>
            <a:r>
              <a:rPr lang="en-US" dirty="0"/>
              <a:t>money partner</a:t>
            </a:r>
          </a:p>
          <a:p>
            <a:r>
              <a:rPr lang="en-US" dirty="0"/>
              <a:t>pro rata </a:t>
            </a:r>
            <a:r>
              <a:rPr lang="en-US" dirty="0" err="1"/>
              <a:t>pari</a:t>
            </a:r>
            <a:r>
              <a:rPr lang="en-US" dirty="0"/>
              <a:t> </a:t>
            </a:r>
            <a:r>
              <a:rPr lang="en-US" dirty="0" err="1"/>
              <a:t>passu</a:t>
            </a:r>
            <a:endParaRPr lang="en-US" dirty="0"/>
          </a:p>
          <a:p>
            <a:r>
              <a:rPr lang="en-US" dirty="0"/>
              <a:t>promote (hurdle and preferred return)</a:t>
            </a:r>
          </a:p>
          <a:p>
            <a:r>
              <a:rPr lang="en-US" dirty="0"/>
              <a:t>capital account</a:t>
            </a:r>
          </a:p>
          <a:p>
            <a:r>
              <a:rPr lang="en-US" dirty="0"/>
              <a:t>cash flow splits</a:t>
            </a:r>
          </a:p>
          <a:p>
            <a:r>
              <a:rPr lang="en-US" dirty="0"/>
              <a:t>sensitivity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49158" y="708226"/>
            <a:ext cx="125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F0"/>
                </a:solidFill>
              </a:rPr>
              <a:t>(continued)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After reading this chapter, you should understand:</a:t>
            </a:r>
          </a:p>
          <a:p>
            <a:r>
              <a:rPr lang="en-US" dirty="0"/>
              <a:t>What is meant by capital structure and the major pros and cons for the use of debt financing of real estate equity investments for different types of investors.</a:t>
            </a:r>
          </a:p>
          <a:p>
            <a:r>
              <a:rPr lang="en-US" dirty="0"/>
              <a:t>What is meant by an equity capital constraint and how this can affect the value of debt financing.</a:t>
            </a:r>
          </a:p>
          <a:p>
            <a:r>
              <a:rPr lang="en-US" dirty="0"/>
              <a:t>The relationship between the use of debt financing and such considerations as management incentives, investor liquidity, and inflation.</a:t>
            </a:r>
          </a:p>
          <a:p>
            <a:r>
              <a:rPr lang="en-US" dirty="0"/>
              <a:t>The costs of financial distress and how these are affected by the use of debt.</a:t>
            </a:r>
          </a:p>
          <a:p>
            <a:r>
              <a:rPr lang="en-US" dirty="0"/>
              <a:t>Typical capital structures used in micro-level real estate investment (project-level financing).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15.1 </a:t>
            </a:r>
            <a:r>
              <a:rPr lang="en-US" dirty="0"/>
              <a:t>Debt When There Is an Equity Capital Constraint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15.1.1</a:t>
            </a:r>
            <a:r>
              <a:rPr lang="en-US" dirty="0"/>
              <a:t> Debt to Obtain Positive Equity </a:t>
            </a:r>
            <a:r>
              <a:rPr lang="en-US" dirty="0" err="1"/>
              <a:t>NPV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15.1.2 </a:t>
            </a:r>
            <a:r>
              <a:rPr lang="en-US" dirty="0"/>
              <a:t>Debt and Diversification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15.1.3 </a:t>
            </a:r>
            <a:r>
              <a:rPr lang="en-US" dirty="0"/>
              <a:t>Limitations on the Equity Constraint Argument for the Use of Debt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15.2 </a:t>
            </a:r>
            <a:r>
              <a:rPr lang="en-US" dirty="0"/>
              <a:t>Other Considerations Regarding the Role of Debt in Real Estate Investments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15.2.1 </a:t>
            </a:r>
            <a:r>
              <a:rPr lang="en-US" dirty="0"/>
              <a:t>Debt as an Incentive and Disciplinary Tool for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770</Words>
  <Application>Microsoft Office PowerPoint</Application>
  <PresentationFormat>On-screen Show (4:3)</PresentationFormat>
  <Paragraphs>132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Lato</vt:lpstr>
      <vt:lpstr>Times New Roman</vt:lpstr>
      <vt:lpstr>Wingdings</vt:lpstr>
      <vt:lpstr>Office Theme</vt:lpstr>
      <vt:lpstr>Chapter 15</vt:lpstr>
      <vt:lpstr>CHAPTER OUTLINE</vt:lpstr>
      <vt:lpstr>LEARNING OBJECTIVES</vt:lpstr>
      <vt:lpstr>15.1 Debt When There Is an Equity Capital Constraint</vt:lpstr>
      <vt:lpstr>15.1.1 Debt to Obtain Positive Equity NPV</vt:lpstr>
      <vt:lpstr>15.1.2 Debt and Diversification</vt:lpstr>
      <vt:lpstr>15.1.3 Limitations on the Equity Constraint Argument for the Use of Debt</vt:lpstr>
      <vt:lpstr>15.2 Other Considerations Regarding the Role of Debt in Real Estate Investments</vt:lpstr>
      <vt:lpstr>15.2.1 Debt as an Incentive and Disciplinary Tool for Management</vt:lpstr>
      <vt:lpstr>15.2.2 Debt and Liquidity</vt:lpstr>
      <vt:lpstr>15.2.3 Cost of Financial Distress</vt:lpstr>
      <vt:lpstr>EXHIBIT 15-1 Effect of Expected Costs of Financial Distress (COFD) on the Value of the Firm and on Property Value</vt:lpstr>
      <vt:lpstr>15.2.4 Debt and Inflation</vt:lpstr>
      <vt:lpstr>EXHIBIT 15-2 Example of Effect of Inflation on Ex Post Levered Equity Appreciation Returns with  One-Year Loan</vt:lpstr>
      <vt:lpstr>15.3 Project-Level Capital Structure in Real Estate</vt:lpstr>
      <vt:lpstr>15.3.1 Enriching the Traditional Capital Structure Plate</vt:lpstr>
      <vt:lpstr>15.3.2 Numerical Example of Multi-Tiered Project Capital Structure</vt:lpstr>
      <vt:lpstr>EXHIBIT 15-3 Apartment Example Waterfall Illustration</vt:lpstr>
      <vt:lpstr>EXHIBIT 15-4 Apartment Property Example Cash Flows, Splits, and Returns</vt:lpstr>
      <vt:lpstr>EXHIBIT 15-4 Apartment Property Example Cash Flows, Splits, and Returns</vt:lpstr>
      <vt:lpstr>15.3.3 Analyzing Project-Level Capital Structure: An Example Application of Sensitivity Analysis</vt:lpstr>
      <vt:lpstr>EXHIBIT 15-5A Apartment Property Example Cash Flows, Splits, and Returns, Optimistic Scenario</vt:lpstr>
      <vt:lpstr>EXHIBIT 15-5A Apartment Property Example Cash Flows, Splits, and Returns, Optimistic Scenario</vt:lpstr>
      <vt:lpstr>EXHIBIT 15-5B Apartment Property Example Cash Flows, Splits, and Returns, Pessimistic Scenario</vt:lpstr>
      <vt:lpstr>EXHIBIT 15-5B Apartment Property Example Cash Flows, Splits, and Returns, Pessimistic Scenario</vt:lpstr>
      <vt:lpstr>EXHIBIT 15-6 Framework for Evaluating Fairness of Capital Structure Terms</vt:lpstr>
      <vt:lpstr>15.4 Chapter Summary</vt:lpstr>
      <vt:lpstr>KEY TERMS</vt:lpstr>
      <vt:lpstr>KEY TERMS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Brian Brogaard</cp:lastModifiedBy>
  <cp:revision>64</cp:revision>
  <dcterms:created xsi:type="dcterms:W3CDTF">2013-02-04T22:06:42Z</dcterms:created>
  <dcterms:modified xsi:type="dcterms:W3CDTF">2021-01-22T17:42:29Z</dcterms:modified>
</cp:coreProperties>
</file>