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8" r:id="rId2"/>
    <p:sldId id="267" r:id="rId3"/>
    <p:sldId id="269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27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20" r:id="rId26"/>
    <p:sldId id="321" r:id="rId27"/>
    <p:sldId id="322" r:id="rId28"/>
    <p:sldId id="29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F94"/>
    <a:srgbClr val="FFCCFF"/>
    <a:srgbClr val="A1B7ED"/>
    <a:srgbClr val="8481C1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2" autoAdjust="0"/>
    <p:restoredTop sz="94686" autoAdjust="0"/>
  </p:normalViewPr>
  <p:slideViewPr>
    <p:cSldViewPr>
      <p:cViewPr varScale="1">
        <p:scale>
          <a:sx n="110" d="100"/>
          <a:sy n="110" d="100"/>
        </p:scale>
        <p:origin x="22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09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2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Brogaard" userId="466ef7659165ab1f" providerId="LiveId" clId="{FBF2D2F5-F1B1-4FEC-AB0E-3F08BA5B4C6C}"/>
    <pc:docChg chg="modSld modMainMaster modNotesMaster modHandout">
      <pc:chgData name="Brian Brogaard" userId="466ef7659165ab1f" providerId="LiveId" clId="{FBF2D2F5-F1B1-4FEC-AB0E-3F08BA5B4C6C}" dt="2021-01-22T17:40:17.221" v="29" actId="255"/>
      <pc:docMkLst>
        <pc:docMk/>
      </pc:docMkLst>
      <pc:sldChg chg="modNotes">
        <pc:chgData name="Brian Brogaard" userId="466ef7659165ab1f" providerId="LiveId" clId="{FBF2D2F5-F1B1-4FEC-AB0E-3F08BA5B4C6C}" dt="2021-01-22T17:38:39.283" v="1" actId="255"/>
        <pc:sldMkLst>
          <pc:docMk/>
          <pc:sldMk cId="0" sldId="268"/>
        </pc:sldMkLst>
      </pc:sldChg>
      <pc:sldChg chg="modSp mod">
        <pc:chgData name="Brian Brogaard" userId="466ef7659165ab1f" providerId="LiveId" clId="{FBF2D2F5-F1B1-4FEC-AB0E-3F08BA5B4C6C}" dt="2021-01-22T17:38:49.505" v="3" actId="1076"/>
        <pc:sldMkLst>
          <pc:docMk/>
          <pc:sldMk cId="0" sldId="300"/>
        </pc:sldMkLst>
        <pc:spChg chg="mod">
          <ac:chgData name="Brian Brogaard" userId="466ef7659165ab1f" providerId="LiveId" clId="{FBF2D2F5-F1B1-4FEC-AB0E-3F08BA5B4C6C}" dt="2021-01-22T17:38:49.505" v="3" actId="1076"/>
          <ac:spMkLst>
            <pc:docMk/>
            <pc:sldMk cId="0" sldId="300"/>
            <ac:spMk id="5" creationId="{00000000-0000-0000-0000-000000000000}"/>
          </ac:spMkLst>
        </pc:spChg>
      </pc:sldChg>
      <pc:sldChg chg="modSp mod">
        <pc:chgData name="Brian Brogaard" userId="466ef7659165ab1f" providerId="LiveId" clId="{FBF2D2F5-F1B1-4FEC-AB0E-3F08BA5B4C6C}" dt="2021-01-22T17:38:54.460" v="5" actId="1076"/>
        <pc:sldMkLst>
          <pc:docMk/>
          <pc:sldMk cId="0" sldId="301"/>
        </pc:sldMkLst>
        <pc:spChg chg="mod">
          <ac:chgData name="Brian Brogaard" userId="466ef7659165ab1f" providerId="LiveId" clId="{FBF2D2F5-F1B1-4FEC-AB0E-3F08BA5B4C6C}" dt="2021-01-22T17:38:54.460" v="5" actId="1076"/>
          <ac:spMkLst>
            <pc:docMk/>
            <pc:sldMk cId="0" sldId="301"/>
            <ac:spMk id="6" creationId="{00000000-0000-0000-0000-000000000000}"/>
          </ac:spMkLst>
        </pc:spChg>
      </pc:sldChg>
      <pc:sldChg chg="modSp mod">
        <pc:chgData name="Brian Brogaard" userId="466ef7659165ab1f" providerId="LiveId" clId="{FBF2D2F5-F1B1-4FEC-AB0E-3F08BA5B4C6C}" dt="2021-01-22T17:39:00.679" v="7" actId="1076"/>
        <pc:sldMkLst>
          <pc:docMk/>
          <pc:sldMk cId="0" sldId="304"/>
        </pc:sldMkLst>
        <pc:spChg chg="mod">
          <ac:chgData name="Brian Brogaard" userId="466ef7659165ab1f" providerId="LiveId" clId="{FBF2D2F5-F1B1-4FEC-AB0E-3F08BA5B4C6C}" dt="2021-01-22T17:39:00.679" v="7" actId="1076"/>
          <ac:spMkLst>
            <pc:docMk/>
            <pc:sldMk cId="0" sldId="304"/>
            <ac:spMk id="21" creationId="{00000000-0000-0000-0000-000000000000}"/>
          </ac:spMkLst>
        </pc:spChg>
      </pc:sldChg>
      <pc:sldChg chg="modSp mod">
        <pc:chgData name="Brian Brogaard" userId="466ef7659165ab1f" providerId="LiveId" clId="{FBF2D2F5-F1B1-4FEC-AB0E-3F08BA5B4C6C}" dt="2021-01-22T17:39:06.416" v="9" actId="1076"/>
        <pc:sldMkLst>
          <pc:docMk/>
          <pc:sldMk cId="0" sldId="309"/>
        </pc:sldMkLst>
        <pc:spChg chg="mod">
          <ac:chgData name="Brian Brogaard" userId="466ef7659165ab1f" providerId="LiveId" clId="{FBF2D2F5-F1B1-4FEC-AB0E-3F08BA5B4C6C}" dt="2021-01-22T17:39:06.416" v="9" actId="1076"/>
          <ac:spMkLst>
            <pc:docMk/>
            <pc:sldMk cId="0" sldId="309"/>
            <ac:spMk id="6" creationId="{00000000-0000-0000-0000-000000000000}"/>
          </ac:spMkLst>
        </pc:spChg>
      </pc:sldChg>
      <pc:sldChg chg="modSp mod">
        <pc:chgData name="Brian Brogaard" userId="466ef7659165ab1f" providerId="LiveId" clId="{FBF2D2F5-F1B1-4FEC-AB0E-3F08BA5B4C6C}" dt="2021-01-22T17:39:11.832" v="11" actId="1076"/>
        <pc:sldMkLst>
          <pc:docMk/>
          <pc:sldMk cId="0" sldId="310"/>
        </pc:sldMkLst>
        <pc:spChg chg="mod">
          <ac:chgData name="Brian Brogaard" userId="466ef7659165ab1f" providerId="LiveId" clId="{FBF2D2F5-F1B1-4FEC-AB0E-3F08BA5B4C6C}" dt="2021-01-22T17:39:11.832" v="11" actId="1076"/>
          <ac:spMkLst>
            <pc:docMk/>
            <pc:sldMk cId="0" sldId="310"/>
            <ac:spMk id="6" creationId="{00000000-0000-0000-0000-000000000000}"/>
          </ac:spMkLst>
        </pc:spChg>
      </pc:sldChg>
      <pc:sldChg chg="modSp mod">
        <pc:chgData name="Brian Brogaard" userId="466ef7659165ab1f" providerId="LiveId" clId="{FBF2D2F5-F1B1-4FEC-AB0E-3F08BA5B4C6C}" dt="2021-01-22T17:39:17.639" v="13" actId="1076"/>
        <pc:sldMkLst>
          <pc:docMk/>
          <pc:sldMk cId="0" sldId="316"/>
        </pc:sldMkLst>
        <pc:spChg chg="mod">
          <ac:chgData name="Brian Brogaard" userId="466ef7659165ab1f" providerId="LiveId" clId="{FBF2D2F5-F1B1-4FEC-AB0E-3F08BA5B4C6C}" dt="2021-01-22T17:39:17.639" v="13" actId="1076"/>
          <ac:spMkLst>
            <pc:docMk/>
            <pc:sldMk cId="0" sldId="316"/>
            <ac:spMk id="7" creationId="{00000000-0000-0000-0000-000000000000}"/>
          </ac:spMkLst>
        </pc:spChg>
      </pc:sldChg>
      <pc:sldChg chg="modSp mod">
        <pc:chgData name="Brian Brogaard" userId="466ef7659165ab1f" providerId="LiveId" clId="{FBF2D2F5-F1B1-4FEC-AB0E-3F08BA5B4C6C}" dt="2021-01-22T17:39:29.265" v="16" actId="1076"/>
        <pc:sldMkLst>
          <pc:docMk/>
          <pc:sldMk cId="0" sldId="318"/>
        </pc:sldMkLst>
        <pc:spChg chg="mod">
          <ac:chgData name="Brian Brogaard" userId="466ef7659165ab1f" providerId="LiveId" clId="{FBF2D2F5-F1B1-4FEC-AB0E-3F08BA5B4C6C}" dt="2021-01-22T17:39:29.265" v="16" actId="1076"/>
          <ac:spMkLst>
            <pc:docMk/>
            <pc:sldMk cId="0" sldId="318"/>
            <ac:spMk id="6" creationId="{00000000-0000-0000-0000-000000000000}"/>
          </ac:spMkLst>
        </pc:spChg>
        <pc:grpChg chg="mod">
          <ac:chgData name="Brian Brogaard" userId="466ef7659165ab1f" providerId="LiveId" clId="{FBF2D2F5-F1B1-4FEC-AB0E-3F08BA5B4C6C}" dt="2021-01-22T17:39:23.285" v="15" actId="1076"/>
          <ac:grpSpMkLst>
            <pc:docMk/>
            <pc:sldMk cId="0" sldId="318"/>
            <ac:grpSpMk id="7" creationId="{00000000-0000-0000-0000-000000000000}"/>
          </ac:grpSpMkLst>
        </pc:grpChg>
      </pc:sldChg>
      <pc:sldChg chg="modSp mod">
        <pc:chgData name="Brian Brogaard" userId="466ef7659165ab1f" providerId="LiveId" clId="{FBF2D2F5-F1B1-4FEC-AB0E-3F08BA5B4C6C}" dt="2021-01-22T17:39:36.737" v="18" actId="1076"/>
        <pc:sldMkLst>
          <pc:docMk/>
          <pc:sldMk cId="0" sldId="320"/>
        </pc:sldMkLst>
        <pc:spChg chg="mod">
          <ac:chgData name="Brian Brogaard" userId="466ef7659165ab1f" providerId="LiveId" clId="{FBF2D2F5-F1B1-4FEC-AB0E-3F08BA5B4C6C}" dt="2021-01-22T17:39:36.737" v="18" actId="1076"/>
          <ac:spMkLst>
            <pc:docMk/>
            <pc:sldMk cId="0" sldId="320"/>
            <ac:spMk id="6" creationId="{00000000-0000-0000-0000-000000000000}"/>
          </ac:spMkLst>
        </pc:spChg>
      </pc:sldChg>
      <pc:sldMasterChg chg="modSp mod modSldLayout">
        <pc:chgData name="Brian Brogaard" userId="466ef7659165ab1f" providerId="LiveId" clId="{FBF2D2F5-F1B1-4FEC-AB0E-3F08BA5B4C6C}" dt="2021-01-22T17:40:01.121" v="25" actId="207"/>
        <pc:sldMasterMkLst>
          <pc:docMk/>
          <pc:sldMasterMk cId="0" sldId="2147483648"/>
        </pc:sldMasterMkLst>
        <pc:spChg chg="mod">
          <ac:chgData name="Brian Brogaard" userId="466ef7659165ab1f" providerId="LiveId" clId="{FBF2D2F5-F1B1-4FEC-AB0E-3F08BA5B4C6C}" dt="2021-01-22T17:39:45.994" v="21" actId="207"/>
          <ac:spMkLst>
            <pc:docMk/>
            <pc:sldMasterMk cId="0" sldId="2147483648"/>
            <ac:spMk id="9" creationId="{00000000-0000-0000-0000-000000000000}"/>
          </ac:spMkLst>
        </pc:spChg>
        <pc:sldLayoutChg chg="modSp mod">
          <pc:chgData name="Brian Brogaard" userId="466ef7659165ab1f" providerId="LiveId" clId="{FBF2D2F5-F1B1-4FEC-AB0E-3F08BA5B4C6C}" dt="2021-01-22T17:40:01.121" v="25" actId="207"/>
          <pc:sldLayoutMkLst>
            <pc:docMk/>
            <pc:sldMasterMk cId="0" sldId="2147483648"/>
            <pc:sldLayoutMk cId="0" sldId="2147483655"/>
          </pc:sldLayoutMkLst>
          <pc:spChg chg="mod">
            <ac:chgData name="Brian Brogaard" userId="466ef7659165ab1f" providerId="LiveId" clId="{FBF2D2F5-F1B1-4FEC-AB0E-3F08BA5B4C6C}" dt="2021-01-22T17:40:01.121" v="25" actId="207"/>
            <ac:spMkLst>
              <pc:docMk/>
              <pc:sldMasterMk cId="0" sldId="2147483648"/>
              <pc:sldLayoutMk cId="0" sldId="2147483655"/>
              <ac:spMk id="10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CHAPTER 14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02819-DC9A-456E-8244-9E02AF8DF194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Copyright © 2021 </a:t>
            </a:r>
            <a:r>
              <a:rPr lang="en-US" sz="1000" dirty="0" err="1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Mbition</a:t>
            </a:r>
            <a:r>
              <a: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LLC. All rights reserved.</a:t>
            </a:r>
            <a:endParaRPr lang="en-US" sz="1000" dirty="0">
              <a:effectLst/>
              <a:latin typeface="Lato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C18CA-954E-46F1-B79C-23B2FFA324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CHAPTER 14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FE97F-56F6-4C03-AF90-A2BF2AF76281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Copyright © 2021 </a:t>
            </a:r>
            <a:r>
              <a:rPr lang="en-US" dirty="0" err="1"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Mbition</a:t>
            </a:r>
            <a:r>
              <a:rPr lang="en-US" dirty="0"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LLC. All rights reserved.</a:t>
            </a:r>
            <a:endParaRPr lang="en-US" sz="1000" dirty="0">
              <a:latin typeface="Lato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E1673-3FEA-4676-B126-2846E845E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1673-3FEA-4676-B126-2846E845E8E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54A6E0F-1025-4142-86E6-615235E85148}" type="datetime1">
              <a:rPr lang="en-US" smtClean="0"/>
              <a:pPr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Copyright © 2021 </a:t>
            </a:r>
            <a:r>
              <a:rPr lang="en-US" sz="1000" dirty="0" err="1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Mbition</a:t>
            </a:r>
            <a:r>
              <a: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LLC. All rights reserved.</a:t>
            </a:r>
            <a:endParaRPr lang="en-US" sz="1000" dirty="0">
              <a:effectLst/>
              <a:latin typeface="Lato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CHAPTER 14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3581400"/>
          </a:xfrm>
          <a:prstGeom prst="rect">
            <a:avLst/>
          </a:prstGeom>
          <a:gradFill flip="none" rotWithShape="1">
            <a:gsLst>
              <a:gs pos="0">
                <a:srgbClr val="1C3F94">
                  <a:shade val="30000"/>
                  <a:satMod val="115000"/>
                </a:srgbClr>
              </a:gs>
              <a:gs pos="50000">
                <a:srgbClr val="1C3F94">
                  <a:shade val="67500"/>
                  <a:satMod val="115000"/>
                </a:srgbClr>
              </a:gs>
              <a:gs pos="100000">
                <a:srgbClr val="1C3F94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990600"/>
            <a:ext cx="4572000" cy="1524000"/>
          </a:xfrm>
          <a:noFill/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429000"/>
            <a:ext cx="6553200" cy="2895600"/>
          </a:xfrm>
          <a:noFill/>
          <a:ln w="38100">
            <a:solidFill>
              <a:schemeClr val="bg2"/>
            </a:solidFill>
          </a:ln>
        </p:spPr>
        <p:txBody>
          <a:bodyPr tIns="182880" anchor="ctr">
            <a:normAutofit/>
          </a:bodyPr>
          <a:lstStyle>
            <a:lvl1pPr marL="0" indent="0" algn="l">
              <a:buNone/>
              <a:defRPr sz="4000">
                <a:solidFill>
                  <a:srgbClr val="1C3F94"/>
                </a:solidFill>
                <a:latin typeface="+mj-lt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115" r="1115" b="1378"/>
          <a:stretch>
            <a:fillRect/>
          </a:stretch>
        </p:blipFill>
        <p:spPr bwMode="auto">
          <a:xfrm>
            <a:off x="381000" y="304800"/>
            <a:ext cx="3799520" cy="3102476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1C3F94"/>
              </a:buClr>
              <a:buSzPct val="90000"/>
              <a:buFont typeface="Wingdings" pitchFamily="2" charset="2"/>
              <a:buChar char=""/>
              <a:defRPr sz="2800"/>
            </a:lvl1pPr>
            <a:lvl2pPr>
              <a:buClr>
                <a:schemeClr val="accent6">
                  <a:lumMod val="75000"/>
                </a:schemeClr>
              </a:buClr>
              <a:buSzPct val="90000"/>
              <a:buFont typeface="Wingdings" pitchFamily="2" charset="2"/>
              <a:buChar char="l"/>
              <a:defRPr sz="2400"/>
            </a:lvl2pPr>
            <a:lvl3pPr>
              <a:buClr>
                <a:schemeClr val="accent3">
                  <a:lumMod val="75000"/>
                </a:schemeClr>
              </a:buClr>
              <a:buSzPct val="90000"/>
              <a:buFont typeface="Wingdings" pitchFamily="2" charset="2"/>
              <a:buChar char="l"/>
              <a:defRPr sz="2000"/>
            </a:lvl3pPr>
            <a:lvl4pPr>
              <a:buClr>
                <a:srgbClr val="1C3F94"/>
              </a:buClr>
              <a:defRPr sz="1800"/>
            </a:lvl4pPr>
            <a:lvl5pPr>
              <a:buClr>
                <a:srgbClr val="1C3F94"/>
              </a:buCl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C3F94"/>
          </a:solidFill>
          <a:ln>
            <a:solidFill>
              <a:srgbClr val="1C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3515" y="6297966"/>
            <a:ext cx="6604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998684" y="6416675"/>
            <a:ext cx="3594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Copyright © 2021 </a:t>
            </a:r>
            <a:r>
              <a:rPr lang="en-US" sz="12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Mbition</a:t>
            </a:r>
            <a:r>
              <a:rPr lang="en-US" sz="12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LLC. </a:t>
            </a:r>
            <a:r>
              <a:rPr lang="en-US" sz="1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</a:t>
            </a:r>
            <a:r>
              <a:rPr lang="en-US" sz="12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rights reserved.</a:t>
            </a:r>
            <a:endParaRPr lang="en-US" sz="1200" dirty="0">
              <a:solidFill>
                <a:schemeClr val="bg1"/>
              </a:solidFill>
              <a:effectLst/>
              <a:latin typeface="Lato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C3F94"/>
          </a:solidFill>
          <a:ln>
            <a:solidFill>
              <a:srgbClr val="1C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998684" y="6416675"/>
            <a:ext cx="30043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Copyright © 2021 </a:t>
            </a:r>
            <a:r>
              <a:rPr lang="en-US" sz="10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Mbition</a:t>
            </a:r>
            <a:r>
              <a:rPr lang="en-US" sz="1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LLC. All rights reserved.</a:t>
            </a:r>
            <a:endParaRPr lang="en-US" sz="1000" dirty="0">
              <a:solidFill>
                <a:schemeClr val="bg1"/>
              </a:solidFill>
              <a:effectLst/>
              <a:latin typeface="Lato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83515" y="6297966"/>
            <a:ext cx="6604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29600" y="0"/>
            <a:ext cx="914400" cy="722531"/>
            <a:chOff x="0" y="0"/>
            <a:chExt cx="914400" cy="722531"/>
          </a:xfrm>
        </p:grpSpPr>
        <p:sp>
          <p:nvSpPr>
            <p:cNvPr id="14" name="Trapezoid 13"/>
            <p:cNvSpPr/>
            <p:nvPr/>
          </p:nvSpPr>
          <p:spPr>
            <a:xfrm flipV="1">
              <a:off x="0" y="0"/>
              <a:ext cx="914400" cy="609600"/>
            </a:xfrm>
            <a:prstGeom prst="trapezoid">
              <a:avLst/>
            </a:prstGeom>
            <a:solidFill>
              <a:srgbClr val="1C3F94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275" y="76200"/>
              <a:ext cx="7658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CHAPTER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14</a:t>
              </a: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1C3F9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C3F94"/>
        </a:buClr>
        <a:buSzPct val="90000"/>
        <a:buFont typeface="Wingdings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90000"/>
        <a:buFont typeface="Wingdings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90000"/>
        <a:buFont typeface="Wingdings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C3F94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1C3F94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</a:t>
            </a:r>
            <a:r>
              <a:rPr lang="en-US" sz="9600" dirty="0"/>
              <a:t>14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kern="0" dirty="0"/>
              <a:t>After-Tax Investment Analysis and Corporate Real Estate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172200"/>
            <a:ext cx="2133600" cy="365125"/>
          </a:xfrm>
        </p:spPr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14.2.2 </a:t>
            </a:r>
            <a:r>
              <a:rPr lang="en-US" dirty="0"/>
              <a:t>Accrual-Based Income and Tax Shelter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14.2.3 </a:t>
            </a:r>
            <a:r>
              <a:rPr lang="en-US" dirty="0"/>
              <a:t>After-Tax Operating Cash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14.2.4 </a:t>
            </a:r>
            <a:r>
              <a:rPr lang="en-US" dirty="0"/>
              <a:t>After-Tax Reversion Cash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14.2.5 </a:t>
            </a:r>
            <a:r>
              <a:rPr lang="en-US" dirty="0"/>
              <a:t>Cash Flow Components Analysis and Projected Total Return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EXHIBIT 14-3 </a:t>
            </a:r>
            <a:r>
              <a:rPr lang="en-US" dirty="0"/>
              <a:t>Cash Flow Components Investment Analysis of the Example Apartment Property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667000"/>
            <a:ext cx="7068602" cy="769441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en-US" sz="4400" dirty="0"/>
              <a:t>Need clean page from Joseph.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8600" y="1600200"/>
            <a:ext cx="8933022" cy="3766349"/>
            <a:chOff x="228600" y="1600200"/>
            <a:chExt cx="8933022" cy="3766349"/>
          </a:xfrm>
        </p:grpSpPr>
        <p:sp>
          <p:nvSpPr>
            <p:cNvPr id="6" name="TextBox 5"/>
            <p:cNvSpPr txBox="1"/>
            <p:nvPr/>
          </p:nvSpPr>
          <p:spPr>
            <a:xfrm rot="16200000">
              <a:off x="7536337" y="3741264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1600200"/>
              <a:ext cx="8686800" cy="3711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EXHIBIT 14-4 </a:t>
            </a:r>
            <a:r>
              <a:rPr lang="en-US" dirty="0"/>
              <a:t>Apartment Example Going-in </a:t>
            </a:r>
            <a:r>
              <a:rPr lang="en-US" dirty="0" err="1"/>
              <a:t>IRR</a:t>
            </a:r>
            <a:r>
              <a:rPr lang="en-US" dirty="0"/>
              <a:t> Estimates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38175" y="1682768"/>
            <a:ext cx="8066247" cy="3004349"/>
            <a:chOff x="638175" y="1682768"/>
            <a:chExt cx="8066247" cy="300434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8175" y="2224088"/>
              <a:ext cx="7867650" cy="2409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7079137" y="3061832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14.3 </a:t>
            </a:r>
            <a:r>
              <a:rPr lang="en-US" dirty="0"/>
              <a:t>After-Tax Equity Valuation and Capital Budgeting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14.3.1 </a:t>
            </a:r>
            <a:r>
              <a:rPr lang="en-US" dirty="0"/>
              <a:t>After-Tax </a:t>
            </a:r>
            <a:r>
              <a:rPr lang="en-US" dirty="0" err="1"/>
              <a:t>DCF</a:t>
            </a:r>
            <a:r>
              <a:rPr lang="en-US" dirty="0"/>
              <a:t> in General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14.3.2 </a:t>
            </a:r>
            <a:r>
              <a:rPr lang="en-US" dirty="0"/>
              <a:t>Shortcut for Marginal Investors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*14.3.3 </a:t>
            </a:r>
            <a:r>
              <a:rPr lang="en-US" dirty="0"/>
              <a:t>Evaluating </a:t>
            </a:r>
            <a:r>
              <a:rPr lang="en-US" dirty="0" err="1"/>
              <a:t>Intramarginal</a:t>
            </a:r>
            <a:r>
              <a:rPr lang="en-US" dirty="0"/>
              <a:t> Investment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CHAPTER 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77500" lnSpcReduction="20000"/>
          </a:bodyPr>
          <a:lstStyle/>
          <a:p>
            <a:pPr marL="573088" indent="-573088">
              <a:buNone/>
            </a:pPr>
            <a:r>
              <a:rPr lang="en-US" b="1" dirty="0">
                <a:solidFill>
                  <a:srgbClr val="1C3F94"/>
                </a:solidFill>
              </a:rPr>
              <a:t>14.1 	</a:t>
            </a:r>
            <a:r>
              <a:rPr lang="en-US" dirty="0"/>
              <a:t>General Effects of Income Taxes and Debt</a:t>
            </a:r>
          </a:p>
          <a:p>
            <a:pPr marL="573088" indent="-573088">
              <a:buNone/>
            </a:pPr>
            <a:r>
              <a:rPr lang="en-US" sz="2900" b="1" dirty="0">
                <a:solidFill>
                  <a:srgbClr val="1C3F94"/>
                </a:solidFill>
              </a:rPr>
              <a:t>14.2</a:t>
            </a:r>
            <a:r>
              <a:rPr lang="en-US" dirty="0"/>
              <a:t> 	Numerical Example of After-Tax </a:t>
            </a:r>
            <a:r>
              <a:rPr lang="en-US" dirty="0" err="1"/>
              <a:t>Proforma</a:t>
            </a:r>
            <a:endParaRPr lang="en-US" dirty="0"/>
          </a:p>
          <a:p>
            <a:pPr marL="1317625" lvl="1" indent="-744538">
              <a:buNone/>
              <a:tabLst>
                <a:tab pos="798513" algn="dec"/>
              </a:tabLst>
            </a:pPr>
            <a:r>
              <a:rPr lang="en-US" b="1" dirty="0">
                <a:solidFill>
                  <a:srgbClr val="1C3F94"/>
                </a:solidFill>
              </a:rPr>
              <a:t>	14.2.1</a:t>
            </a:r>
            <a:r>
              <a:rPr lang="en-US" dirty="0"/>
              <a:t> 	Basic Equity Cash Flow Calculations</a:t>
            </a:r>
          </a:p>
          <a:p>
            <a:pPr marL="1317625" lvl="1" indent="-744538">
              <a:buNone/>
              <a:tabLst>
                <a:tab pos="798513" algn="dec"/>
              </a:tabLst>
            </a:pPr>
            <a:r>
              <a:rPr lang="en-US" b="1" dirty="0">
                <a:solidFill>
                  <a:srgbClr val="1C3F94"/>
                </a:solidFill>
              </a:rPr>
              <a:t>	14.2.2 </a:t>
            </a:r>
            <a:r>
              <a:rPr lang="en-US" dirty="0"/>
              <a:t>	Accrual-Based Income and Tax Shelter</a:t>
            </a:r>
          </a:p>
          <a:p>
            <a:pPr marL="1317625" lvl="1" indent="-744538">
              <a:buNone/>
              <a:tabLst>
                <a:tab pos="798513" algn="dec"/>
              </a:tabLst>
            </a:pPr>
            <a:r>
              <a:rPr lang="en-US" b="1" dirty="0">
                <a:solidFill>
                  <a:srgbClr val="1C3F94"/>
                </a:solidFill>
              </a:rPr>
              <a:t>	14.2.3</a:t>
            </a:r>
            <a:r>
              <a:rPr lang="en-US" dirty="0"/>
              <a:t> 	After-Tax Operating Cash Flow</a:t>
            </a:r>
          </a:p>
          <a:p>
            <a:pPr marL="1317625" lvl="1" indent="-744538">
              <a:buNone/>
              <a:tabLst>
                <a:tab pos="798513" algn="dec"/>
              </a:tabLst>
            </a:pPr>
            <a:r>
              <a:rPr lang="en-US" b="1" dirty="0">
                <a:solidFill>
                  <a:srgbClr val="1C3F94"/>
                </a:solidFill>
              </a:rPr>
              <a:t>	14.2.4</a:t>
            </a:r>
            <a:r>
              <a:rPr lang="en-US" dirty="0"/>
              <a:t> 	After-Tax Reversion Cash Flow</a:t>
            </a:r>
          </a:p>
          <a:p>
            <a:pPr marL="1317625" lvl="1" indent="-744538">
              <a:buNone/>
              <a:tabLst>
                <a:tab pos="798513" algn="dec"/>
              </a:tabLst>
            </a:pPr>
            <a:r>
              <a:rPr lang="en-US" b="1" dirty="0">
                <a:solidFill>
                  <a:srgbClr val="1C3F94"/>
                </a:solidFill>
              </a:rPr>
              <a:t>	14.2.5</a:t>
            </a:r>
            <a:r>
              <a:rPr lang="en-US" dirty="0"/>
              <a:t> 	Cash Flow Components Analysis and Projected Total Return Calculations</a:t>
            </a:r>
          </a:p>
          <a:p>
            <a:pPr marL="573088" indent="-573088">
              <a:buNone/>
            </a:pPr>
            <a:r>
              <a:rPr lang="en-US" sz="2900" b="1" dirty="0">
                <a:solidFill>
                  <a:srgbClr val="1C3F94"/>
                </a:solidFill>
              </a:rPr>
              <a:t>14.3</a:t>
            </a:r>
            <a:r>
              <a:rPr lang="en-US" sz="2900" dirty="0"/>
              <a:t> </a:t>
            </a:r>
            <a:r>
              <a:rPr lang="en-US" sz="2000" dirty="0"/>
              <a:t>	</a:t>
            </a:r>
            <a:r>
              <a:rPr lang="en-US" sz="2900" dirty="0"/>
              <a:t>After-Tax Equity Valuation and Capital Budgeting</a:t>
            </a:r>
          </a:p>
          <a:p>
            <a:pPr marL="1317625" lvl="1" indent="-1317625">
              <a:buNone/>
              <a:tabLst>
                <a:tab pos="798513" algn="dec"/>
              </a:tabLst>
            </a:pPr>
            <a:r>
              <a:rPr lang="en-US" b="1" dirty="0">
                <a:solidFill>
                  <a:srgbClr val="1C3F94"/>
                </a:solidFill>
              </a:rPr>
              <a:t>	14.3.1</a:t>
            </a:r>
            <a:r>
              <a:rPr lang="en-US" dirty="0"/>
              <a:t> 	After-Tax </a:t>
            </a:r>
            <a:r>
              <a:rPr lang="en-US" dirty="0" err="1"/>
              <a:t>DCF</a:t>
            </a:r>
            <a:r>
              <a:rPr lang="en-US" dirty="0"/>
              <a:t> in General</a:t>
            </a:r>
          </a:p>
          <a:p>
            <a:pPr marL="1317625" lvl="1" indent="-1317625">
              <a:buNone/>
              <a:tabLst>
                <a:tab pos="798513" algn="dec"/>
              </a:tabLst>
            </a:pPr>
            <a:r>
              <a:rPr lang="en-US" b="1" dirty="0">
                <a:solidFill>
                  <a:srgbClr val="1C3F94"/>
                </a:solidFill>
              </a:rPr>
              <a:t>	14.3.2</a:t>
            </a:r>
            <a:r>
              <a:rPr lang="en-US" dirty="0"/>
              <a:t> 	Shortcut for Marginal Investors</a:t>
            </a:r>
          </a:p>
          <a:p>
            <a:pPr marL="1317625" lvl="1" indent="-1317625">
              <a:buNone/>
              <a:tabLst>
                <a:tab pos="798513" algn="dec"/>
              </a:tabLst>
            </a:pPr>
            <a:r>
              <a:rPr lang="en-US" b="1" dirty="0">
                <a:solidFill>
                  <a:srgbClr val="1C3F94"/>
                </a:solidFill>
              </a:rPr>
              <a:t>	*14.3.3</a:t>
            </a:r>
            <a:r>
              <a:rPr lang="en-US" dirty="0"/>
              <a:t> 	Evaluating </a:t>
            </a:r>
            <a:r>
              <a:rPr lang="en-US" dirty="0" err="1"/>
              <a:t>Intramarginal</a:t>
            </a:r>
            <a:r>
              <a:rPr lang="en-US" dirty="0"/>
              <a:t> Investment Value</a:t>
            </a:r>
          </a:p>
          <a:p>
            <a:pPr marL="1317625" lvl="1" indent="-1317625">
              <a:buNone/>
              <a:tabLst>
                <a:tab pos="798513" algn="dec"/>
              </a:tabLst>
            </a:pPr>
            <a:r>
              <a:rPr lang="en-US" b="1" dirty="0">
                <a:solidFill>
                  <a:srgbClr val="1C3F94"/>
                </a:solidFill>
              </a:rPr>
              <a:t>	*14.3.4 </a:t>
            </a:r>
            <a:r>
              <a:rPr lang="en-US" dirty="0"/>
              <a:t>	Value </a:t>
            </a:r>
            <a:r>
              <a:rPr lang="en-US" dirty="0" err="1"/>
              <a:t>Additivity</a:t>
            </a:r>
            <a:r>
              <a:rPr lang="en-US" dirty="0"/>
              <a:t> and the </a:t>
            </a:r>
            <a:r>
              <a:rPr lang="en-US" dirty="0" err="1"/>
              <a:t>APV</a:t>
            </a:r>
            <a:r>
              <a:rPr lang="en-US" dirty="0"/>
              <a:t> Decision Rule</a:t>
            </a:r>
          </a:p>
          <a:p>
            <a:pPr marL="1317625" lvl="1" indent="-1317625">
              <a:buNone/>
              <a:tabLst>
                <a:tab pos="798513" algn="dec"/>
              </a:tabLst>
            </a:pPr>
            <a:r>
              <a:rPr lang="en-US" b="1" dirty="0">
                <a:solidFill>
                  <a:srgbClr val="1C3F94"/>
                </a:solidFill>
              </a:rPr>
              <a:t>	*14.3.5</a:t>
            </a:r>
            <a:r>
              <a:rPr lang="en-US" dirty="0"/>
              <a:t> 	After-Tax Valuation of Debt Financing</a:t>
            </a:r>
          </a:p>
          <a:p>
            <a:pPr marL="1317625" lvl="1" indent="-1317625">
              <a:buNone/>
              <a:tabLst>
                <a:tab pos="798513" algn="dec"/>
              </a:tabLst>
            </a:pPr>
            <a:r>
              <a:rPr lang="en-US" b="1" dirty="0">
                <a:solidFill>
                  <a:srgbClr val="1C3F94"/>
                </a:solidFill>
              </a:rPr>
              <a:t>	*14.3.6 </a:t>
            </a:r>
            <a:r>
              <a:rPr lang="en-US" dirty="0"/>
              <a:t>	Example Application of </a:t>
            </a:r>
            <a:r>
              <a:rPr lang="en-US" dirty="0" err="1"/>
              <a:t>APV</a:t>
            </a:r>
            <a:r>
              <a:rPr lang="en-US" dirty="0"/>
              <a:t> to Marginal Investor</a:t>
            </a:r>
          </a:p>
          <a:p>
            <a:pPr marL="573088" indent="-573088">
              <a:buNone/>
            </a:pPr>
            <a:r>
              <a:rPr lang="en-US" sz="2900" b="1" dirty="0">
                <a:solidFill>
                  <a:srgbClr val="1C3F94"/>
                </a:solidFill>
              </a:rPr>
              <a:t>14.4</a:t>
            </a:r>
            <a:r>
              <a:rPr lang="en-US" dirty="0"/>
              <a:t> 	Corporate Real Estate: The Own-versus-Rent Decision</a:t>
            </a:r>
          </a:p>
          <a:p>
            <a:pPr marL="573088" indent="-573088">
              <a:buNone/>
            </a:pPr>
            <a:r>
              <a:rPr lang="en-US" sz="2900" b="1" dirty="0">
                <a:solidFill>
                  <a:srgbClr val="1C3F94"/>
                </a:solidFill>
              </a:rPr>
              <a:t>14.5</a:t>
            </a:r>
            <a:r>
              <a:rPr lang="en-US" dirty="0"/>
              <a:t> 	Chapter Summary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*14.3.4 </a:t>
            </a:r>
            <a:r>
              <a:rPr lang="en-US" dirty="0"/>
              <a:t>Value </a:t>
            </a:r>
            <a:r>
              <a:rPr lang="en-US" dirty="0" err="1"/>
              <a:t>Additivity</a:t>
            </a:r>
            <a:r>
              <a:rPr lang="en-US" dirty="0"/>
              <a:t> and the </a:t>
            </a:r>
            <a:r>
              <a:rPr lang="en-US" dirty="0" err="1"/>
              <a:t>APV</a:t>
            </a:r>
            <a:r>
              <a:rPr lang="en-US" dirty="0"/>
              <a:t> Decision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*14.3.5 </a:t>
            </a:r>
            <a:r>
              <a:rPr lang="en-US" dirty="0"/>
              <a:t>After-Tax Valuation of Debt Financing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EXHIBIT 14-5 </a:t>
            </a:r>
            <a:r>
              <a:rPr lang="en-US" dirty="0"/>
              <a:t>Market Value and Investment Value of Debt for Marginal and </a:t>
            </a:r>
            <a:r>
              <a:rPr lang="en-US" dirty="0" err="1"/>
              <a:t>Intramarginal</a:t>
            </a:r>
            <a:r>
              <a:rPr lang="en-US" dirty="0"/>
              <a:t> Investors Based on Tax Bracket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06632" y="1600200"/>
            <a:ext cx="7578463" cy="4580709"/>
            <a:chOff x="906632" y="1600200"/>
            <a:chExt cx="7578463" cy="4580709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06632" y="1600200"/>
              <a:ext cx="7324166" cy="457200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6859810" y="4555624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*14.3.6 </a:t>
            </a:r>
            <a:r>
              <a:rPr lang="en-US" dirty="0"/>
              <a:t>Example Application of </a:t>
            </a:r>
            <a:r>
              <a:rPr lang="en-US" dirty="0" err="1"/>
              <a:t>APV</a:t>
            </a:r>
            <a:r>
              <a:rPr lang="en-US" dirty="0"/>
              <a:t> to Marginal Investor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EXHIBIT 14-6 </a:t>
            </a:r>
            <a:r>
              <a:rPr lang="en-US" dirty="0"/>
              <a:t>Apartment Property Example Valuation by Components for Marginal Investor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71849" y="762000"/>
            <a:ext cx="8872152" cy="5029200"/>
            <a:chOff x="271849" y="1246095"/>
            <a:chExt cx="8872152" cy="50292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1849" y="1246095"/>
              <a:ext cx="8600303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7518716" y="3920559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EXHIBIT 14-7 </a:t>
            </a:r>
            <a:r>
              <a:rPr lang="en-US" dirty="0"/>
              <a:t>Apartment Property Example Cash Flow Components Grouped by Risk Category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8600" y="1600200"/>
            <a:ext cx="8915400" cy="4136078"/>
            <a:chOff x="228600" y="1600200"/>
            <a:chExt cx="8915400" cy="413607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1600200"/>
              <a:ext cx="8686800" cy="4136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7518715" y="3741264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14.4 </a:t>
            </a:r>
            <a:r>
              <a:rPr lang="en-US" dirty="0"/>
              <a:t>Corporate Real Estate: The Own-versus-Rent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14.5 </a:t>
            </a:r>
            <a:r>
              <a:rPr lang="en-US" dirty="0"/>
              <a:t>Chapter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TERMS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 numCol="2" spcCol="182880">
            <a:normAutofit fontScale="77500" lnSpcReduction="20000"/>
          </a:bodyPr>
          <a:lstStyle/>
          <a:p>
            <a:r>
              <a:rPr lang="en-US" dirty="0"/>
              <a:t>property-level before-tax cash flows</a:t>
            </a:r>
          </a:p>
          <a:p>
            <a:r>
              <a:rPr lang="en-US" dirty="0"/>
              <a:t>owner-level after-tax cash flows</a:t>
            </a:r>
          </a:p>
          <a:p>
            <a:r>
              <a:rPr lang="en-US" dirty="0"/>
              <a:t>depreciation expense</a:t>
            </a:r>
          </a:p>
          <a:p>
            <a:r>
              <a:rPr lang="en-US" dirty="0"/>
              <a:t>book value</a:t>
            </a:r>
          </a:p>
          <a:p>
            <a:r>
              <a:rPr lang="en-US" dirty="0"/>
              <a:t>accumulated depreciation</a:t>
            </a:r>
          </a:p>
          <a:p>
            <a:r>
              <a:rPr lang="en-US" dirty="0"/>
              <a:t>capital expenditures</a:t>
            </a:r>
          </a:p>
          <a:p>
            <a:r>
              <a:rPr lang="en-US" dirty="0"/>
              <a:t>debt amortization</a:t>
            </a:r>
          </a:p>
          <a:p>
            <a:r>
              <a:rPr lang="en-US" dirty="0"/>
              <a:t>capital gains tax (</a:t>
            </a:r>
            <a:r>
              <a:rPr lang="en-US" dirty="0" err="1"/>
              <a:t>CGT</a:t>
            </a:r>
            <a:r>
              <a:rPr lang="en-US" dirty="0"/>
              <a:t>)</a:t>
            </a:r>
          </a:p>
          <a:p>
            <a:r>
              <a:rPr lang="en-US" dirty="0"/>
              <a:t>straight-line depreciation</a:t>
            </a:r>
          </a:p>
          <a:p>
            <a:r>
              <a:rPr lang="en-US" dirty="0"/>
              <a:t>debt service</a:t>
            </a:r>
          </a:p>
          <a:p>
            <a:r>
              <a:rPr lang="en-US" dirty="0"/>
              <a:t>interest expense</a:t>
            </a:r>
          </a:p>
          <a:p>
            <a:r>
              <a:rPr lang="en-US" dirty="0"/>
              <a:t>tax loss</a:t>
            </a:r>
          </a:p>
          <a:p>
            <a:r>
              <a:rPr lang="en-US" dirty="0"/>
              <a:t>tax shield or tax shelter</a:t>
            </a:r>
          </a:p>
          <a:p>
            <a:r>
              <a:rPr lang="en-US" dirty="0"/>
              <a:t>equity-after-tax cash flow (</a:t>
            </a:r>
            <a:r>
              <a:rPr lang="en-US" dirty="0" err="1"/>
              <a:t>EATCF</a:t>
            </a:r>
            <a:r>
              <a:rPr lang="en-US" dirty="0"/>
              <a:t>)</a:t>
            </a:r>
          </a:p>
          <a:p>
            <a:r>
              <a:rPr lang="en-US" dirty="0"/>
              <a:t>equity-before-tax cash flow (</a:t>
            </a:r>
            <a:r>
              <a:rPr lang="en-US" dirty="0" err="1"/>
              <a:t>EBTCF</a:t>
            </a:r>
            <a:r>
              <a:rPr lang="en-US" dirty="0"/>
              <a:t>)</a:t>
            </a:r>
          </a:p>
          <a:p>
            <a:r>
              <a:rPr lang="en-US" dirty="0"/>
              <a:t>depreciation tax shields (DTS)</a:t>
            </a:r>
          </a:p>
          <a:p>
            <a:r>
              <a:rPr lang="en-US" dirty="0"/>
              <a:t>interest tax shields (ITS)</a:t>
            </a:r>
          </a:p>
          <a:p>
            <a:r>
              <a:rPr lang="en-US" dirty="0"/>
              <a:t>depreciable life</a:t>
            </a:r>
          </a:p>
          <a:p>
            <a:r>
              <a:rPr lang="en-US" dirty="0"/>
              <a:t>ordinary income tax</a:t>
            </a:r>
          </a:p>
          <a:p>
            <a:r>
              <a:rPr lang="en-US" dirty="0"/>
              <a:t>property-before-tax (</a:t>
            </a:r>
            <a:r>
              <a:rPr lang="en-US" dirty="0" err="1"/>
              <a:t>PBT</a:t>
            </a:r>
            <a:r>
              <a:rPr lang="en-US" dirty="0"/>
              <a:t>) approach</a:t>
            </a:r>
          </a:p>
          <a:p>
            <a:r>
              <a:rPr lang="en-US" dirty="0"/>
              <a:t>value </a:t>
            </a:r>
            <a:r>
              <a:rPr lang="en-US" dirty="0" err="1"/>
              <a:t>additivity</a:t>
            </a:r>
            <a:r>
              <a:rPr lang="en-US" dirty="0"/>
              <a:t> principle</a:t>
            </a:r>
          </a:p>
          <a:p>
            <a:r>
              <a:rPr lang="en-US" dirty="0"/>
              <a:t>adjusted present value (</a:t>
            </a:r>
            <a:r>
              <a:rPr lang="en-US" dirty="0" err="1"/>
              <a:t>APV</a:t>
            </a:r>
            <a:r>
              <a:rPr lang="en-US" dirty="0"/>
              <a:t>)</a:t>
            </a:r>
          </a:p>
          <a:p>
            <a:r>
              <a:rPr lang="en-US" dirty="0"/>
              <a:t>buy-versus-lease (or own-versus-rent) decision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/>
              <a:t>After reading this chapter, you should understand:</a:t>
            </a:r>
          </a:p>
          <a:p>
            <a:r>
              <a:rPr lang="en-US" dirty="0"/>
              <a:t>How to extend the micro-level commercial property cash flow </a:t>
            </a:r>
            <a:r>
              <a:rPr lang="en-US" dirty="0" err="1"/>
              <a:t>proforma</a:t>
            </a:r>
            <a:r>
              <a:rPr lang="en-US" dirty="0"/>
              <a:t> projection to the level of the equity investor’s after-tax cash flows.</a:t>
            </a:r>
          </a:p>
          <a:p>
            <a:r>
              <a:rPr lang="en-US" dirty="0"/>
              <a:t>The major impacts income taxes have on the investor’s cash flows, including the basic effects of tax shields on the after-tax cash flows and investment returns of the levered equity investor.</a:t>
            </a:r>
          </a:p>
          <a:p>
            <a:r>
              <a:rPr lang="en-US" dirty="0"/>
              <a:t>A rigorous economic framework for analyzing and evaluating after-tax levered equity investment at the micro-level.</a:t>
            </a:r>
          </a:p>
          <a:p>
            <a:r>
              <a:rPr lang="en-US" dirty="0"/>
              <a:t>How to analyze the buy-versus-lease decision by a profitable taxed corporation.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14.1 </a:t>
            </a:r>
            <a:r>
              <a:rPr lang="en-US" dirty="0"/>
              <a:t>General Effects of Income Taxes and Debt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EXHIBIT 14-1A </a:t>
            </a:r>
            <a:r>
              <a:rPr lang="en-US" dirty="0"/>
              <a:t>Equity-After-Tax Cash Flows from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6715178" y="4228670"/>
            <a:ext cx="30043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Copyright © 2021 </a:t>
            </a:r>
            <a:r>
              <a:rPr lang="en-US" sz="1000" dirty="0" err="1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Mbition</a:t>
            </a:r>
            <a:r>
              <a: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LLC. All rights reserved.</a:t>
            </a:r>
            <a:endParaRPr lang="en-US" sz="1000" dirty="0">
              <a:effectLst/>
              <a:latin typeface="Lato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530" y="1739155"/>
            <a:ext cx="711051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EXHIBIT 14-1B </a:t>
            </a:r>
            <a:r>
              <a:rPr lang="en-US" dirty="0"/>
              <a:t>Computation of </a:t>
            </a:r>
            <a:r>
              <a:rPr lang="en-US" dirty="0" err="1"/>
              <a:t>CGT</a:t>
            </a:r>
            <a:r>
              <a:rPr lang="en-US" dirty="0"/>
              <a:t> in Reversion Cash 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1789020"/>
            <a:ext cx="5920881" cy="3267075"/>
            <a:chOff x="1676400" y="1789020"/>
            <a:chExt cx="5920881" cy="326707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27603"/>
            <a:stretch>
              <a:fillRect/>
            </a:stretch>
          </p:blipFill>
          <p:spPr bwMode="auto">
            <a:xfrm>
              <a:off x="1676400" y="1789020"/>
              <a:ext cx="5695912" cy="326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6064329" y="3523143"/>
              <a:ext cx="2819683" cy="246221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14.2 </a:t>
            </a:r>
            <a:r>
              <a:rPr lang="en-US" dirty="0"/>
              <a:t>Numerical Example of After-Tax </a:t>
            </a:r>
            <a:r>
              <a:rPr lang="en-US" dirty="0" err="1"/>
              <a:t>Proforma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14.2.1 </a:t>
            </a:r>
            <a:r>
              <a:rPr lang="en-US" dirty="0"/>
              <a:t>Basic Equity Cash Flow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EXHIBIT 14-2 </a:t>
            </a:r>
            <a:r>
              <a:rPr lang="en-US" dirty="0"/>
              <a:t>Example After-Tax Income and Cash Flow </a:t>
            </a:r>
            <a:r>
              <a:rPr lang="en-US" dirty="0" err="1"/>
              <a:t>Proformas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23875" y="886130"/>
            <a:ext cx="8315325" cy="5465457"/>
            <a:chOff x="523875" y="886130"/>
            <a:chExt cx="8315325" cy="5465457"/>
          </a:xfrm>
        </p:grpSpPr>
        <p:sp>
          <p:nvSpPr>
            <p:cNvPr id="21" name="TextBox 20"/>
            <p:cNvSpPr txBox="1"/>
            <p:nvPr/>
          </p:nvSpPr>
          <p:spPr>
            <a:xfrm rot="16200000">
              <a:off x="7213915" y="4726302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3875" y="1600200"/>
              <a:ext cx="8096250" cy="468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92548" y="886130"/>
              <a:ext cx="3927577" cy="866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671</Words>
  <Application>Microsoft Office PowerPoint</Application>
  <PresentationFormat>On-screen Show (4:3)</PresentationFormat>
  <Paragraphs>114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Lato</vt:lpstr>
      <vt:lpstr>Times New Roman</vt:lpstr>
      <vt:lpstr>Wingdings</vt:lpstr>
      <vt:lpstr>Office Theme</vt:lpstr>
      <vt:lpstr>Chapter 14</vt:lpstr>
      <vt:lpstr>CHAPTER OUTLINE</vt:lpstr>
      <vt:lpstr>LEARNING OBJECTIVES</vt:lpstr>
      <vt:lpstr>14.1 General Effects of Income Taxes and Debt</vt:lpstr>
      <vt:lpstr>EXHIBIT 14-1A Equity-After-Tax Cash Flows from Operations</vt:lpstr>
      <vt:lpstr>EXHIBIT 14-1B Computation of CGT in Reversion Cash Flow</vt:lpstr>
      <vt:lpstr>14.2 Numerical Example of After-Tax Proforma</vt:lpstr>
      <vt:lpstr>14.2.1 Basic Equity Cash Flow Calculations</vt:lpstr>
      <vt:lpstr>EXHIBIT 14-2 Example After-Tax Income and Cash Flow Proformas</vt:lpstr>
      <vt:lpstr>14.2.2 Accrual-Based Income and Tax Shelter</vt:lpstr>
      <vt:lpstr>14.2.3 After-Tax Operating Cash Flow</vt:lpstr>
      <vt:lpstr>14.2.4 After-Tax Reversion Cash Flow</vt:lpstr>
      <vt:lpstr>14.2.5 Cash Flow Components Analysis and Projected Total Return Calculations</vt:lpstr>
      <vt:lpstr>EXHIBIT 14-3 Cash Flow Components Investment Analysis of the Example Apartment Property</vt:lpstr>
      <vt:lpstr>EXHIBIT 14-4 Apartment Example Going-in IRR Estimates</vt:lpstr>
      <vt:lpstr>14.3 After-Tax Equity Valuation and Capital Budgeting</vt:lpstr>
      <vt:lpstr>14.3.1 After-Tax DCF in General</vt:lpstr>
      <vt:lpstr>14.3.2 Shortcut for Marginal Investors</vt:lpstr>
      <vt:lpstr>*14.3.3 Evaluating Intramarginal Investment Value</vt:lpstr>
      <vt:lpstr>*14.3.4 Value Additivity and the APV Decision Rule</vt:lpstr>
      <vt:lpstr>*14.3.5 After-Tax Valuation of Debt Financing</vt:lpstr>
      <vt:lpstr>EXHIBIT 14-5 Market Value and Investment Value of Debt for Marginal and Intramarginal Investors Based on Tax Bracket</vt:lpstr>
      <vt:lpstr>*14.3.6 Example Application of APV to Marginal Investor</vt:lpstr>
      <vt:lpstr>EXHIBIT 14-6 Apartment Property Example Valuation by Components for Marginal Investor</vt:lpstr>
      <vt:lpstr>EXHIBIT 14-7 Apartment Property Example Cash Flow Components Grouped by Risk Category</vt:lpstr>
      <vt:lpstr>14.4 Corporate Real Estate: The Own-versus-Rent Decision</vt:lpstr>
      <vt:lpstr>14.5 Chapter Summary</vt:lpstr>
      <vt:lpstr>KEY TERMS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Brian Brogaard</cp:lastModifiedBy>
  <cp:revision>64</cp:revision>
  <dcterms:created xsi:type="dcterms:W3CDTF">2013-02-04T22:06:42Z</dcterms:created>
  <dcterms:modified xsi:type="dcterms:W3CDTF">2021-01-22T17:40:28Z</dcterms:modified>
</cp:coreProperties>
</file>