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8" r:id="rId2"/>
    <p:sldId id="267" r:id="rId3"/>
    <p:sldId id="269" r:id="rId4"/>
    <p:sldId id="270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29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F94"/>
    <a:srgbClr val="A1B7ED"/>
    <a:srgbClr val="8481C1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53" autoAdjust="0"/>
  </p:normalViewPr>
  <p:slideViewPr>
    <p:cSldViewPr>
      <p:cViewPr varScale="1">
        <p:scale>
          <a:sx n="110" d="100"/>
          <a:sy n="110" d="100"/>
        </p:scale>
        <p:origin x="22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31" y="1850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Brogaard" userId="466ef7659165ab1f" providerId="LiveId" clId="{87895652-E468-45A0-AD69-7A95614E5092}"/>
    <pc:docChg chg="modSld modMainMaster modNotesMaster modHandout">
      <pc:chgData name="Brian Brogaard" userId="466ef7659165ab1f" providerId="LiveId" clId="{87895652-E468-45A0-AD69-7A95614E5092}" dt="2021-01-22T17:36:12.368" v="17" actId="255"/>
      <pc:docMkLst>
        <pc:docMk/>
      </pc:docMkLst>
      <pc:sldChg chg="modNotes">
        <pc:chgData name="Brian Brogaard" userId="466ef7659165ab1f" providerId="LiveId" clId="{87895652-E468-45A0-AD69-7A95614E5092}" dt="2021-01-22T17:35:10.668" v="1" actId="255"/>
        <pc:sldMkLst>
          <pc:docMk/>
          <pc:sldMk cId="0" sldId="268"/>
        </pc:sldMkLst>
      </pc:sldChg>
      <pc:sldChg chg="modSp mod">
        <pc:chgData name="Brian Brogaard" userId="466ef7659165ab1f" providerId="LiveId" clId="{87895652-E468-45A0-AD69-7A95614E5092}" dt="2021-01-22T17:35:22.404" v="3" actId="1076"/>
        <pc:sldMkLst>
          <pc:docMk/>
          <pc:sldMk cId="0" sldId="302"/>
        </pc:sldMkLst>
        <pc:spChg chg="mod">
          <ac:chgData name="Brian Brogaard" userId="466ef7659165ab1f" providerId="LiveId" clId="{87895652-E468-45A0-AD69-7A95614E5092}" dt="2021-01-22T17:35:22.404" v="3" actId="1076"/>
          <ac:spMkLst>
            <pc:docMk/>
            <pc:sldMk cId="0" sldId="302"/>
            <ac:spMk id="5" creationId="{00000000-0000-0000-0000-000000000000}"/>
          </ac:spMkLst>
        </pc:spChg>
      </pc:sldChg>
      <pc:sldChg chg="modSp mod">
        <pc:chgData name="Brian Brogaard" userId="466ef7659165ab1f" providerId="LiveId" clId="{87895652-E468-45A0-AD69-7A95614E5092}" dt="2021-01-22T17:35:28.366" v="5" actId="1076"/>
        <pc:sldMkLst>
          <pc:docMk/>
          <pc:sldMk cId="0" sldId="315"/>
        </pc:sldMkLst>
        <pc:spChg chg="mod">
          <ac:chgData name="Brian Brogaard" userId="466ef7659165ab1f" providerId="LiveId" clId="{87895652-E468-45A0-AD69-7A95614E5092}" dt="2021-01-22T17:35:28.366" v="5" actId="1076"/>
          <ac:spMkLst>
            <pc:docMk/>
            <pc:sldMk cId="0" sldId="315"/>
            <ac:spMk id="5" creationId="{00000000-0000-0000-0000-000000000000}"/>
          </ac:spMkLst>
        </pc:spChg>
      </pc:sldChg>
      <pc:sldChg chg="modSp mod">
        <pc:chgData name="Brian Brogaard" userId="466ef7659165ab1f" providerId="LiveId" clId="{87895652-E468-45A0-AD69-7A95614E5092}" dt="2021-01-22T17:35:34.376" v="7" actId="1076"/>
        <pc:sldMkLst>
          <pc:docMk/>
          <pc:sldMk cId="0" sldId="316"/>
        </pc:sldMkLst>
        <pc:spChg chg="mod">
          <ac:chgData name="Brian Brogaard" userId="466ef7659165ab1f" providerId="LiveId" clId="{87895652-E468-45A0-AD69-7A95614E5092}" dt="2021-01-22T17:35:34.376" v="7" actId="1076"/>
          <ac:spMkLst>
            <pc:docMk/>
            <pc:sldMk cId="0" sldId="316"/>
            <ac:spMk id="5" creationId="{00000000-0000-0000-0000-000000000000}"/>
          </ac:spMkLst>
        </pc:spChg>
      </pc:sldChg>
      <pc:sldMasterChg chg="modSp mod modSldLayout">
        <pc:chgData name="Brian Brogaard" userId="466ef7659165ab1f" providerId="LiveId" clId="{87895652-E468-45A0-AD69-7A95614E5092}" dt="2021-01-22T17:35:53.416" v="13" actId="207"/>
        <pc:sldMasterMkLst>
          <pc:docMk/>
          <pc:sldMasterMk cId="0" sldId="2147483648"/>
        </pc:sldMasterMkLst>
        <pc:spChg chg="mod">
          <ac:chgData name="Brian Brogaard" userId="466ef7659165ab1f" providerId="LiveId" clId="{87895652-E468-45A0-AD69-7A95614E5092}" dt="2021-01-22T17:35:43.709" v="10" actId="207"/>
          <ac:spMkLst>
            <pc:docMk/>
            <pc:sldMasterMk cId="0" sldId="2147483648"/>
            <ac:spMk id="9" creationId="{00000000-0000-0000-0000-000000000000}"/>
          </ac:spMkLst>
        </pc:spChg>
        <pc:sldLayoutChg chg="modSp mod">
          <pc:chgData name="Brian Brogaard" userId="466ef7659165ab1f" providerId="LiveId" clId="{87895652-E468-45A0-AD69-7A95614E5092}" dt="2021-01-22T17:35:53.416" v="13" actId="207"/>
          <pc:sldLayoutMkLst>
            <pc:docMk/>
            <pc:sldMasterMk cId="0" sldId="2147483648"/>
            <pc:sldLayoutMk cId="0" sldId="2147483655"/>
          </pc:sldLayoutMkLst>
          <pc:spChg chg="mod">
            <ac:chgData name="Brian Brogaard" userId="466ef7659165ab1f" providerId="LiveId" clId="{87895652-E468-45A0-AD69-7A95614E5092}" dt="2021-01-22T17:35:53.416" v="13" actId="207"/>
            <ac:spMkLst>
              <pc:docMk/>
              <pc:sldMasterMk cId="0" sldId="2147483648"/>
              <pc:sldLayoutMk cId="0" sldId="2147483655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CHAPTER 12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C96B4-9120-49F1-A7D6-CC2C969F79AC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0C3EA-837D-44F5-96C6-75C3198A4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CHAPTER 12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dirty="0" err="1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4E7E68A-9DE4-4267-89E2-D1A10F2BFAE7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CHAPTER 12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12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</a:t>
            </a:r>
            <a:r>
              <a:rPr lang="en-US" sz="9600" dirty="0"/>
              <a:t>12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kern="0" dirty="0"/>
              <a:t>Advanced Micro-Level 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12.2.1</a:t>
            </a:r>
            <a:r>
              <a:rPr lang="en-US" dirty="0"/>
              <a:t> Valuation Noise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EXHIBIT 12-2 </a:t>
            </a:r>
            <a:r>
              <a:rPr lang="en-US" dirty="0"/>
              <a:t>Histogram of Predicted Sale Price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41738" y="1306158"/>
            <a:ext cx="7860524" cy="5094642"/>
            <a:chOff x="641738" y="1306158"/>
            <a:chExt cx="7860524" cy="5094642"/>
          </a:xfrm>
        </p:grpSpPr>
        <p:sp>
          <p:nvSpPr>
            <p:cNvPr id="5" name="TextBox 4"/>
            <p:cNvSpPr txBox="1"/>
            <p:nvPr/>
          </p:nvSpPr>
          <p:spPr>
            <a:xfrm>
              <a:off x="641738" y="6093023"/>
              <a:ext cx="36840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Source: Authors’ analysis based on </a:t>
              </a:r>
              <a:r>
                <a:rPr lang="en-US" sz="1400" dirty="0" err="1"/>
                <a:t>NCREIF</a:t>
              </a:r>
              <a:r>
                <a:rPr lang="en-US" sz="1400" dirty="0"/>
                <a:t> data.</a:t>
              </a: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41738" y="1306158"/>
              <a:ext cx="7860524" cy="480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12.2.2</a:t>
            </a:r>
            <a:r>
              <a:rPr lang="en-US" dirty="0"/>
              <a:t> Asset Market Predictability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*12.3</a:t>
            </a:r>
            <a:r>
              <a:rPr lang="en-US" dirty="0"/>
              <a:t> Dueling Asset Markets: The REIT Market and the Property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EXHIBIT 12-3 </a:t>
            </a:r>
            <a:r>
              <a:rPr lang="en-US" dirty="0"/>
              <a:t>Equity REIT Share Prices versus Private Property Net Asset Values (</a:t>
            </a:r>
            <a:r>
              <a:rPr lang="en-US" dirty="0" err="1"/>
              <a:t>NAVs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76667" y="1360842"/>
            <a:ext cx="7190666" cy="5041430"/>
            <a:chOff x="976667" y="1360842"/>
            <a:chExt cx="7190666" cy="5041430"/>
          </a:xfrm>
        </p:grpSpPr>
        <p:sp>
          <p:nvSpPr>
            <p:cNvPr id="5" name="TextBox 4"/>
            <p:cNvSpPr txBox="1"/>
            <p:nvPr/>
          </p:nvSpPr>
          <p:spPr>
            <a:xfrm>
              <a:off x="976667" y="5879052"/>
              <a:ext cx="7162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Source: Authors’ calculations based on the </a:t>
              </a:r>
              <a:r>
                <a:rPr lang="en-US" sz="1400" dirty="0" err="1"/>
                <a:t>NAREIT</a:t>
              </a:r>
              <a:r>
                <a:rPr lang="en-US" sz="1400" dirty="0"/>
                <a:t> equity REIT share price index and REIT sector average premium to </a:t>
              </a:r>
              <a:r>
                <a:rPr lang="en-US" sz="1400" dirty="0" err="1"/>
                <a:t>NAV</a:t>
              </a:r>
              <a:r>
                <a:rPr lang="en-US" sz="1400" dirty="0"/>
                <a:t> data provided by Green Street Advisors.</a:t>
              </a: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6667" y="1360842"/>
              <a:ext cx="7190666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12.3.1</a:t>
            </a:r>
            <a:r>
              <a:rPr lang="en-US" dirty="0"/>
              <a:t> Valuation at the Micro-Level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12.3.2</a:t>
            </a:r>
            <a:r>
              <a:rPr lang="en-US" dirty="0"/>
              <a:t> What about Informational Efficiency?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12.3.3</a:t>
            </a:r>
            <a:r>
              <a:rPr lang="en-US" dirty="0"/>
              <a:t> Micro-Level Risk Is in the Property, Not in the REIT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12.3.4</a:t>
            </a:r>
            <a:r>
              <a:rPr lang="en-US" dirty="0"/>
              <a:t> Summarizing the Dueling Markets: Going from the Micro to the Macro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12.4</a:t>
            </a:r>
            <a:r>
              <a:rPr lang="en-US" dirty="0"/>
              <a:t> Chapter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CHAPTER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5105400"/>
          </a:xfrm>
        </p:spPr>
        <p:txBody>
          <a:bodyPr>
            <a:normAutofit fontScale="70000" lnSpcReduction="20000"/>
          </a:bodyPr>
          <a:lstStyle/>
          <a:p>
            <a:pPr marL="798513" indent="-798513">
              <a:buNone/>
              <a:tabLst>
                <a:tab pos="457200" algn="dec"/>
              </a:tabLst>
            </a:pPr>
            <a:r>
              <a:rPr lang="en-US" b="1" dirty="0">
                <a:solidFill>
                  <a:srgbClr val="1C3F94"/>
                </a:solidFill>
              </a:rPr>
              <a:t>	</a:t>
            </a:r>
            <a:r>
              <a:rPr lang="en-US" sz="2900" b="1" dirty="0">
                <a:solidFill>
                  <a:srgbClr val="1C3F94"/>
                </a:solidFill>
              </a:rPr>
              <a:t>12.1</a:t>
            </a:r>
            <a:r>
              <a:rPr lang="en-US" sz="2900" dirty="0"/>
              <a:t> 	Market Value and Investment Value</a:t>
            </a:r>
          </a:p>
          <a:p>
            <a:pPr marL="1490663" lvl="1" indent="-688975">
              <a:buNone/>
            </a:pPr>
            <a:r>
              <a:rPr lang="en-US" sz="2600" b="1" dirty="0">
                <a:solidFill>
                  <a:srgbClr val="1C3F94"/>
                </a:solidFill>
              </a:rPr>
              <a:t>12.1.1</a:t>
            </a:r>
            <a:r>
              <a:rPr lang="en-US" sz="2600" dirty="0"/>
              <a:t> 	How to Measure Investment Value</a:t>
            </a:r>
          </a:p>
          <a:p>
            <a:pPr marL="1490663" lvl="1" indent="-688975">
              <a:buNone/>
            </a:pPr>
            <a:r>
              <a:rPr lang="en-US" sz="2600" b="1" dirty="0">
                <a:solidFill>
                  <a:srgbClr val="1C3F94"/>
                </a:solidFill>
              </a:rPr>
              <a:t>12.1.2</a:t>
            </a:r>
            <a:r>
              <a:rPr lang="en-US" sz="2600" dirty="0"/>
              <a:t> 	Joint Use of IV and MV in Decision Making</a:t>
            </a:r>
          </a:p>
          <a:p>
            <a:pPr marL="1490663" lvl="1" indent="-688975">
              <a:buNone/>
            </a:pPr>
            <a:r>
              <a:rPr lang="en-US" sz="2600" b="1" dirty="0">
                <a:solidFill>
                  <a:srgbClr val="1C3F94"/>
                </a:solidFill>
              </a:rPr>
              <a:t>12.1.3</a:t>
            </a:r>
            <a:r>
              <a:rPr lang="en-US" sz="2600" dirty="0"/>
              <a:t> 	The Asset Market Model with Marginal and </a:t>
            </a:r>
            <a:r>
              <a:rPr lang="en-US" sz="2600" dirty="0" err="1"/>
              <a:t>Intramarginal</a:t>
            </a:r>
            <a:r>
              <a:rPr lang="en-US" sz="2600" dirty="0"/>
              <a:t> Investors: How to Get Positive </a:t>
            </a:r>
            <a:r>
              <a:rPr lang="en-US" sz="2600" dirty="0" err="1"/>
              <a:t>NPV</a:t>
            </a:r>
            <a:endParaRPr lang="en-US" sz="2600" dirty="0"/>
          </a:p>
          <a:p>
            <a:pPr marL="798513" indent="-798513">
              <a:buNone/>
              <a:tabLst>
                <a:tab pos="457200" algn="dec"/>
              </a:tabLst>
            </a:pPr>
            <a:r>
              <a:rPr lang="en-US" sz="2900" b="1" dirty="0">
                <a:solidFill>
                  <a:srgbClr val="1C3F94"/>
                </a:solidFill>
              </a:rPr>
              <a:t>	12.2 	</a:t>
            </a:r>
            <a:r>
              <a:rPr lang="en-US" sz="2900" dirty="0"/>
              <a:t>Danger and Opportunity in Market Inefficiency</a:t>
            </a:r>
          </a:p>
          <a:p>
            <a:pPr marL="1490663" lvl="1" indent="-688975">
              <a:buNone/>
            </a:pPr>
            <a:r>
              <a:rPr lang="en-US" sz="2600" b="1" dirty="0">
                <a:solidFill>
                  <a:srgbClr val="1C3F94"/>
                </a:solidFill>
              </a:rPr>
              <a:t>12.2.1</a:t>
            </a:r>
            <a:r>
              <a:rPr lang="en-US" sz="2600" dirty="0"/>
              <a:t> 	Valuation Noise</a:t>
            </a:r>
          </a:p>
          <a:p>
            <a:pPr marL="1490663" lvl="1" indent="-688975">
              <a:buNone/>
            </a:pPr>
            <a:r>
              <a:rPr lang="en-US" sz="2600" b="1" dirty="0">
                <a:solidFill>
                  <a:srgbClr val="1C3F94"/>
                </a:solidFill>
              </a:rPr>
              <a:t>12.2.2</a:t>
            </a:r>
            <a:r>
              <a:rPr lang="en-US" sz="2600" dirty="0"/>
              <a:t> 	Asset Market Predictability</a:t>
            </a:r>
          </a:p>
          <a:p>
            <a:pPr marL="798513" indent="-798513">
              <a:buNone/>
              <a:tabLst>
                <a:tab pos="457200" algn="dec"/>
              </a:tabLst>
            </a:pPr>
            <a:r>
              <a:rPr lang="en-US" sz="2900" b="1" dirty="0">
                <a:solidFill>
                  <a:srgbClr val="1C3F94"/>
                </a:solidFill>
              </a:rPr>
              <a:t>	*12.3 	</a:t>
            </a:r>
            <a:r>
              <a:rPr lang="en-US" sz="2900" dirty="0"/>
              <a:t>Dueling Asset Markets: The REIT Market and the Property Market</a:t>
            </a:r>
          </a:p>
          <a:p>
            <a:pPr marL="1490663" lvl="1" indent="-688975">
              <a:buNone/>
            </a:pPr>
            <a:r>
              <a:rPr lang="en-US" sz="2600" b="1" dirty="0">
                <a:solidFill>
                  <a:srgbClr val="1C3F94"/>
                </a:solidFill>
              </a:rPr>
              <a:t>12.3.1</a:t>
            </a:r>
            <a:r>
              <a:rPr lang="en-US" sz="2600" dirty="0"/>
              <a:t> 	Valuation at the Micro-Level</a:t>
            </a:r>
          </a:p>
          <a:p>
            <a:pPr marL="1490663" lvl="1" indent="-688975">
              <a:buNone/>
            </a:pPr>
            <a:r>
              <a:rPr lang="en-US" sz="2600" b="1" dirty="0">
                <a:solidFill>
                  <a:srgbClr val="1C3F94"/>
                </a:solidFill>
              </a:rPr>
              <a:t>12.3.2</a:t>
            </a:r>
            <a:r>
              <a:rPr lang="en-US" sz="2600" dirty="0"/>
              <a:t> 	What about Informational Efficiency?</a:t>
            </a:r>
          </a:p>
          <a:p>
            <a:pPr marL="1490663" lvl="1" indent="-688975">
              <a:buNone/>
            </a:pPr>
            <a:r>
              <a:rPr lang="en-US" sz="2600" b="1" dirty="0">
                <a:solidFill>
                  <a:srgbClr val="1C3F94"/>
                </a:solidFill>
              </a:rPr>
              <a:t>12.3.3</a:t>
            </a:r>
            <a:r>
              <a:rPr lang="en-US" sz="2600" dirty="0"/>
              <a:t> 	Micro-Level Risk Is in the Property, Not in the REIT</a:t>
            </a:r>
          </a:p>
          <a:p>
            <a:pPr marL="1490663" lvl="1" indent="-688975">
              <a:buNone/>
            </a:pPr>
            <a:r>
              <a:rPr lang="en-US" sz="2600" b="1" dirty="0">
                <a:solidFill>
                  <a:srgbClr val="1C3F94"/>
                </a:solidFill>
              </a:rPr>
              <a:t>12.3.4</a:t>
            </a:r>
            <a:r>
              <a:rPr lang="en-US" sz="2600" dirty="0"/>
              <a:t> 	Summarizing the Dueling Markets: Going from the Micro to the Macro Perspective</a:t>
            </a:r>
          </a:p>
          <a:p>
            <a:pPr marL="798513" indent="-798513">
              <a:buNone/>
              <a:tabLst>
                <a:tab pos="457200" algn="dec"/>
              </a:tabLst>
            </a:pPr>
            <a:r>
              <a:rPr lang="en-US" sz="2900" b="1" dirty="0">
                <a:solidFill>
                  <a:srgbClr val="1C3F94"/>
                </a:solidFill>
              </a:rPr>
              <a:t>	12.4 	</a:t>
            </a:r>
            <a:r>
              <a:rPr lang="en-US" sz="2900" dirty="0"/>
              <a:t>Chapter Summary</a:t>
            </a:r>
          </a:p>
          <a:p>
            <a:pPr marL="1709738" indent="-1476375">
              <a:buNone/>
            </a:pPr>
            <a:r>
              <a:rPr lang="en-US" sz="2900" b="1" dirty="0">
                <a:solidFill>
                  <a:srgbClr val="1C3F94"/>
                </a:solidFill>
              </a:rPr>
              <a:t>Appendix 12A	</a:t>
            </a:r>
            <a:r>
              <a:rPr lang="en-US" sz="2900" dirty="0"/>
              <a:t>Basic Valuation Concepts: Transaction Prices, Market Values, and the Model of the Asset Market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Appendix 12A </a:t>
            </a:r>
            <a:r>
              <a:rPr lang="en-US" dirty="0"/>
              <a:t>Basic Valuation Concepts: Transaction Prices, Market Values, and the Model of the Asset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EXHIBIT 12A-1a </a:t>
            </a:r>
            <a:r>
              <a:rPr lang="en-US" dirty="0"/>
              <a:t>Buyer and Seller Populations, Inherent Value Frequency Distributions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85800" y="1548125"/>
            <a:ext cx="7997106" cy="4210801"/>
            <a:chOff x="685800" y="1548125"/>
            <a:chExt cx="7997106" cy="4210801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057621" y="4133641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5800" y="1548125"/>
              <a:ext cx="7772400" cy="4210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EXHIBIT 12A-1b </a:t>
            </a:r>
            <a:r>
              <a:rPr lang="en-US" dirty="0"/>
              <a:t>Buyer and Seller Populations, Reservation Price Frequency Distributions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85800" y="1594282"/>
            <a:ext cx="8001000" cy="4196918"/>
            <a:chOff x="685800" y="1594282"/>
            <a:chExt cx="8001000" cy="4196918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061515" y="416591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5800" y="1594282"/>
              <a:ext cx="7772400" cy="4196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TERMS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 numCol="2" spcCol="182880">
            <a:normAutofit fontScale="62500" lnSpcReduction="20000"/>
          </a:bodyPr>
          <a:lstStyle/>
          <a:p>
            <a:r>
              <a:rPr lang="en-US" dirty="0"/>
              <a:t>market value (MV)</a:t>
            </a:r>
          </a:p>
          <a:p>
            <a:r>
              <a:rPr lang="en-US" dirty="0"/>
              <a:t>opportunity value</a:t>
            </a:r>
          </a:p>
          <a:p>
            <a:r>
              <a:rPr lang="en-US" dirty="0"/>
              <a:t>investment value (IV)</a:t>
            </a:r>
          </a:p>
          <a:p>
            <a:r>
              <a:rPr lang="en-US" dirty="0"/>
              <a:t>opportunity cost of capital (OCC)</a:t>
            </a:r>
          </a:p>
          <a:p>
            <a:r>
              <a:rPr lang="en-US" dirty="0"/>
              <a:t>second-most-motivated buyer</a:t>
            </a:r>
          </a:p>
          <a:p>
            <a:r>
              <a:rPr lang="en-US" dirty="0"/>
              <a:t>marginal investors</a:t>
            </a:r>
          </a:p>
          <a:p>
            <a:r>
              <a:rPr lang="en-US" dirty="0" err="1"/>
              <a:t>intramarginal</a:t>
            </a:r>
            <a:r>
              <a:rPr lang="en-US" dirty="0"/>
              <a:t> investors</a:t>
            </a:r>
          </a:p>
          <a:p>
            <a:r>
              <a:rPr lang="en-US" dirty="0"/>
              <a:t>asset transaction market equilibrium</a:t>
            </a:r>
          </a:p>
          <a:p>
            <a:r>
              <a:rPr lang="en-US" dirty="0"/>
              <a:t>entrepreneurial profit</a:t>
            </a:r>
          </a:p>
          <a:p>
            <a:r>
              <a:rPr lang="en-US" dirty="0"/>
              <a:t>informational inefficiency (in asset markets)</a:t>
            </a:r>
          </a:p>
          <a:p>
            <a:r>
              <a:rPr lang="en-US" dirty="0"/>
              <a:t>random noise (in asset valuation)</a:t>
            </a:r>
          </a:p>
          <a:p>
            <a:r>
              <a:rPr lang="en-US" dirty="0"/>
              <a:t>due diligence</a:t>
            </a:r>
          </a:p>
          <a:p>
            <a:r>
              <a:rPr lang="en-US" dirty="0"/>
              <a:t>partial adjustment (of asset prices to news)</a:t>
            </a:r>
          </a:p>
          <a:p>
            <a:r>
              <a:rPr lang="en-US" dirty="0"/>
              <a:t>predictability (inertia in asset price movements)</a:t>
            </a:r>
          </a:p>
          <a:p>
            <a:r>
              <a:rPr lang="en-US" dirty="0"/>
              <a:t>market timing</a:t>
            </a:r>
          </a:p>
          <a:p>
            <a:r>
              <a:rPr lang="en-US" dirty="0"/>
              <a:t>transaction costs</a:t>
            </a:r>
          </a:p>
          <a:p>
            <a:r>
              <a:rPr lang="en-US" dirty="0"/>
              <a:t>supernormal profits</a:t>
            </a:r>
          </a:p>
          <a:p>
            <a:r>
              <a:rPr lang="en-US" dirty="0"/>
              <a:t>cycles</a:t>
            </a:r>
          </a:p>
          <a:p>
            <a:r>
              <a:rPr lang="en-US" dirty="0"/>
              <a:t>arbitrage</a:t>
            </a:r>
          </a:p>
          <a:p>
            <a:r>
              <a:rPr lang="en-US" dirty="0"/>
              <a:t>net asset value (</a:t>
            </a:r>
            <a:r>
              <a:rPr lang="en-US" dirty="0" err="1"/>
              <a:t>NAV</a:t>
            </a:r>
            <a:r>
              <a:rPr lang="en-US" dirty="0"/>
              <a:t>)</a:t>
            </a:r>
          </a:p>
          <a:p>
            <a:r>
              <a:rPr lang="en-US" dirty="0"/>
              <a:t>discount/premium to </a:t>
            </a:r>
            <a:r>
              <a:rPr lang="en-US" dirty="0" err="1"/>
              <a:t>NAV</a:t>
            </a:r>
            <a:endParaRPr lang="en-US" dirty="0"/>
          </a:p>
          <a:p>
            <a:r>
              <a:rPr lang="en-US" dirty="0"/>
              <a:t>differential valuation (across asset markets)</a:t>
            </a:r>
          </a:p>
          <a:p>
            <a:r>
              <a:rPr lang="en-US" dirty="0"/>
              <a:t>growth opportunities (for REITs)</a:t>
            </a:r>
          </a:p>
          <a:p>
            <a:r>
              <a:rPr lang="en-US" dirty="0"/>
              <a:t>inherent value</a:t>
            </a:r>
          </a:p>
          <a:p>
            <a:r>
              <a:rPr lang="en-US" dirty="0"/>
              <a:t>usage value</a:t>
            </a:r>
          </a:p>
          <a:p>
            <a:r>
              <a:rPr lang="en-US" dirty="0"/>
              <a:t>transaction price</a:t>
            </a:r>
          </a:p>
          <a:p>
            <a:r>
              <a:rPr lang="en-US" dirty="0"/>
              <a:t>reservation price</a:t>
            </a:r>
          </a:p>
          <a:p>
            <a:r>
              <a:rPr lang="en-US" dirty="0"/>
              <a:t>price discovery</a:t>
            </a:r>
          </a:p>
          <a:p>
            <a:r>
              <a:rPr lang="en-US" dirty="0"/>
              <a:t>market density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6152"/>
            <a:ext cx="8229600" cy="49560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200" dirty="0"/>
              <a:t>After reading this chapter, you should understand:</a:t>
            </a:r>
          </a:p>
          <a:p>
            <a:r>
              <a:rPr lang="en-US" sz="2200" dirty="0"/>
              <a:t>The relationship between investment value (IV) and market value (MV) in the asset market, and how to use both of these concepts in real estate investment decision making.</a:t>
            </a:r>
          </a:p>
          <a:p>
            <a:r>
              <a:rPr lang="en-US" sz="2200" dirty="0"/>
              <a:t>The circumstances that make substantially positive </a:t>
            </a:r>
            <a:r>
              <a:rPr lang="en-US" sz="2200" dirty="0" err="1"/>
              <a:t>NPV</a:t>
            </a:r>
            <a:r>
              <a:rPr lang="en-US" sz="2200" dirty="0"/>
              <a:t> investment opportunities realistic.</a:t>
            </a:r>
          </a:p>
          <a:p>
            <a:r>
              <a:rPr lang="en-US" sz="2200" dirty="0"/>
              <a:t>The investment implications of imperfect price discovery in the real estate asset market.</a:t>
            </a:r>
          </a:p>
          <a:p>
            <a:r>
              <a:rPr lang="en-US" sz="2200" dirty="0"/>
              <a:t>The implications, for equity investors at the </a:t>
            </a:r>
            <a:r>
              <a:rPr lang="en-US" sz="2200" dirty="0" err="1"/>
              <a:t>microlevel</a:t>
            </a:r>
            <a:r>
              <a:rPr lang="en-US" sz="2200" dirty="0"/>
              <a:t>, of the simultaneous existence of two types or levels of real estate asset markets: the property market and the REIT market.</a:t>
            </a:r>
          </a:p>
          <a:p>
            <a:r>
              <a:rPr lang="en-US" sz="2200" dirty="0"/>
              <a:t>The difference between firm-level REIT cost of capital and the micro-level opportunity cost of capital applicable to REIT valuation of individual properties at the micro-level.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12.1 </a:t>
            </a:r>
            <a:r>
              <a:rPr lang="en-US" dirty="0"/>
              <a:t>Market Value and Investment Value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12.1.1</a:t>
            </a:r>
            <a:r>
              <a:rPr lang="en-US" dirty="0"/>
              <a:t> How to Measure Investment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12.1.2</a:t>
            </a:r>
            <a:r>
              <a:rPr lang="en-US" dirty="0"/>
              <a:t> Joint Use of IV and MV in Decision 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12.1.3</a:t>
            </a:r>
            <a:r>
              <a:rPr lang="en-US" dirty="0"/>
              <a:t> The Asset Market Model with Marginal and </a:t>
            </a:r>
            <a:r>
              <a:rPr lang="en-US" dirty="0" err="1"/>
              <a:t>Intramarginal</a:t>
            </a:r>
            <a:r>
              <a:rPr lang="en-US" dirty="0"/>
              <a:t> Investors: How to Get Positive </a:t>
            </a:r>
            <a:r>
              <a:rPr lang="en-US" dirty="0" err="1"/>
              <a:t>NPV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EXHIBIT 12-1 </a:t>
            </a:r>
            <a:r>
              <a:rPr lang="en-US" dirty="0"/>
              <a:t>Relation between Investment Value (IV) and Market Value (MV) in a Well-Functioning Asset Market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890156" y="1600200"/>
            <a:ext cx="5595066" cy="4572000"/>
            <a:chOff x="1890156" y="1600200"/>
            <a:chExt cx="5595066" cy="45720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5859937" y="454691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90156" y="1600200"/>
              <a:ext cx="5363688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12.2</a:t>
            </a:r>
            <a:r>
              <a:rPr lang="en-US" dirty="0"/>
              <a:t> Danger and Opportunity in Market Inefficiency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705</Words>
  <Application>Microsoft Office PowerPoint</Application>
  <PresentationFormat>On-screen Show (4:3)</PresentationFormat>
  <Paragraphs>105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Lato</vt:lpstr>
      <vt:lpstr>Times New Roman</vt:lpstr>
      <vt:lpstr>Wingdings</vt:lpstr>
      <vt:lpstr>Office Theme</vt:lpstr>
      <vt:lpstr>Chapter 12</vt:lpstr>
      <vt:lpstr>CHAPTER OUTLINE</vt:lpstr>
      <vt:lpstr>LEARNING OBJECTIVES</vt:lpstr>
      <vt:lpstr>12.1 Market Value and Investment Value</vt:lpstr>
      <vt:lpstr>12.1.1 How to Measure Investment Value</vt:lpstr>
      <vt:lpstr>12.1.2 Joint Use of IV and MV in Decision Making</vt:lpstr>
      <vt:lpstr>12.1.3 The Asset Market Model with Marginal and Intramarginal Investors: How to Get Positive NPV</vt:lpstr>
      <vt:lpstr>EXHIBIT 12-1 Relation between Investment Value (IV) and Market Value (MV) in a Well-Functioning Asset Market</vt:lpstr>
      <vt:lpstr>12.2 Danger and Opportunity in Market Inefficiency</vt:lpstr>
      <vt:lpstr>12.2.1 Valuation Noise</vt:lpstr>
      <vt:lpstr>EXHIBIT 12-2 Histogram of Predicted Sale Price Error</vt:lpstr>
      <vt:lpstr>12.2.2 Asset Market Predictability</vt:lpstr>
      <vt:lpstr>*12.3 Dueling Asset Markets: The REIT Market and the Property Market</vt:lpstr>
      <vt:lpstr>EXHIBIT 12-3 Equity REIT Share Prices versus Private Property Net Asset Values (NAVs)</vt:lpstr>
      <vt:lpstr>12.3.1 Valuation at the Micro-Level</vt:lpstr>
      <vt:lpstr>12.3.2 What about Informational Efficiency?</vt:lpstr>
      <vt:lpstr>12.3.3 Micro-Level Risk Is in the Property, Not in the REIT</vt:lpstr>
      <vt:lpstr>12.3.4 Summarizing the Dueling Markets: Going from the Micro to the Macro Perspective</vt:lpstr>
      <vt:lpstr>12.4 Chapter Summary</vt:lpstr>
      <vt:lpstr>Appendix 12A Basic Valuation Concepts: Transaction Prices, Market Values, and the Model of the Asset Market</vt:lpstr>
      <vt:lpstr>EXHIBIT 12A-1a Buyer and Seller Populations, Inherent Value Frequency Distributions</vt:lpstr>
      <vt:lpstr>EXHIBIT 12A-1b Buyer and Seller Populations, Reservation Price Frequency Distributions</vt:lpstr>
      <vt:lpstr>KEY TERMS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Brian Brogaard</cp:lastModifiedBy>
  <cp:revision>64</cp:revision>
  <dcterms:created xsi:type="dcterms:W3CDTF">2013-02-04T22:06:42Z</dcterms:created>
  <dcterms:modified xsi:type="dcterms:W3CDTF">2021-01-22T17:36:18Z</dcterms:modified>
</cp:coreProperties>
</file>