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4"/>
  </p:notesMasterIdLst>
  <p:handoutMasterIdLst>
    <p:handoutMasterId r:id="rId35"/>
  </p:handoutMasterIdLst>
  <p:sldIdLst>
    <p:sldId id="268" r:id="rId2"/>
    <p:sldId id="267" r:id="rId3"/>
    <p:sldId id="269" r:id="rId4"/>
    <p:sldId id="299" r:id="rId5"/>
    <p:sldId id="316" r:id="rId6"/>
    <p:sldId id="317" r:id="rId7"/>
    <p:sldId id="330" r:id="rId8"/>
    <p:sldId id="315" r:id="rId9"/>
    <p:sldId id="329" r:id="rId10"/>
    <p:sldId id="328" r:id="rId11"/>
    <p:sldId id="314" r:id="rId12"/>
    <p:sldId id="313" r:id="rId13"/>
    <p:sldId id="312" r:id="rId14"/>
    <p:sldId id="311" r:id="rId15"/>
    <p:sldId id="310" r:id="rId16"/>
    <p:sldId id="309" r:id="rId17"/>
    <p:sldId id="308" r:id="rId18"/>
    <p:sldId id="307" r:id="rId19"/>
    <p:sldId id="306" r:id="rId20"/>
    <p:sldId id="305" r:id="rId21"/>
    <p:sldId id="321" r:id="rId22"/>
    <p:sldId id="304" r:id="rId23"/>
    <p:sldId id="326" r:id="rId24"/>
    <p:sldId id="303" r:id="rId25"/>
    <p:sldId id="325" r:id="rId26"/>
    <p:sldId id="302" r:id="rId27"/>
    <p:sldId id="301" r:id="rId28"/>
    <p:sldId id="323" r:id="rId29"/>
    <p:sldId id="322" r:id="rId30"/>
    <p:sldId id="300" r:id="rId31"/>
    <p:sldId id="298" r:id="rId32"/>
    <p:sldId id="331" r:id="rId3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C3F94"/>
    <a:srgbClr val="A1B7ED"/>
    <a:srgbClr val="8481C1"/>
    <a:srgbClr val="4F81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handoutView">
  <p:normalViewPr snapVertSplitter="1" vertBarState="minimized" horzBarState="maximized">
    <p:restoredLeft sz="15598" autoAdjust="0"/>
    <p:restoredTop sz="94711" autoAdjust="0"/>
  </p:normalViewPr>
  <p:slideViewPr>
    <p:cSldViewPr>
      <p:cViewPr varScale="1">
        <p:scale>
          <a:sx n="111" d="100"/>
          <a:sy n="111" d="100"/>
        </p:scale>
        <p:origin x="2226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829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3686"/>
    </p:cViewPr>
  </p:sorterViewPr>
  <p:notesViewPr>
    <p:cSldViewPr>
      <p:cViewPr varScale="1">
        <p:scale>
          <a:sx n="84" d="100"/>
          <a:sy n="84" d="100"/>
        </p:scale>
        <p:origin x="3828" y="7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40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handoutMaster" Target="handoutMasters/handout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rian Brogaard" userId="466ef7659165ab1f" providerId="LiveId" clId="{D558FFA8-ECE1-4B04-B1AB-45E5F2DA942B}"/>
    <pc:docChg chg="modSld modMainMaster modNotesMaster modHandout">
      <pc:chgData name="Brian Brogaard" userId="466ef7659165ab1f" providerId="LiveId" clId="{D558FFA8-ECE1-4B04-B1AB-45E5F2DA942B}" dt="2021-01-22T17:34:48.811" v="27"/>
      <pc:docMkLst>
        <pc:docMk/>
      </pc:docMkLst>
      <pc:sldChg chg="modNotes">
        <pc:chgData name="Brian Brogaard" userId="466ef7659165ab1f" providerId="LiveId" clId="{D558FFA8-ECE1-4B04-B1AB-45E5F2DA942B}" dt="2021-01-22T17:33:18.134" v="1" actId="255"/>
        <pc:sldMkLst>
          <pc:docMk/>
          <pc:sldMk cId="0" sldId="268"/>
        </pc:sldMkLst>
      </pc:sldChg>
      <pc:sldChg chg="modSp mod">
        <pc:chgData name="Brian Brogaard" userId="466ef7659165ab1f" providerId="LiveId" clId="{D558FFA8-ECE1-4B04-B1AB-45E5F2DA942B}" dt="2021-01-22T17:33:33.652" v="4" actId="1076"/>
        <pc:sldMkLst>
          <pc:docMk/>
          <pc:sldMk cId="0" sldId="317"/>
        </pc:sldMkLst>
        <pc:spChg chg="mod">
          <ac:chgData name="Brian Brogaard" userId="466ef7659165ab1f" providerId="LiveId" clId="{D558FFA8-ECE1-4B04-B1AB-45E5F2DA942B}" dt="2021-01-22T17:33:33.652" v="4" actId="1076"/>
          <ac:spMkLst>
            <pc:docMk/>
            <pc:sldMk cId="0" sldId="317"/>
            <ac:spMk id="2" creationId="{00000000-0000-0000-0000-000000000000}"/>
          </ac:spMkLst>
        </pc:spChg>
        <pc:spChg chg="mod">
          <ac:chgData name="Brian Brogaard" userId="466ef7659165ab1f" providerId="LiveId" clId="{D558FFA8-ECE1-4B04-B1AB-45E5F2DA942B}" dt="2021-01-22T17:33:26.936" v="3" actId="1076"/>
          <ac:spMkLst>
            <pc:docMk/>
            <pc:sldMk cId="0" sldId="317"/>
            <ac:spMk id="8" creationId="{00000000-0000-0000-0000-000000000000}"/>
          </ac:spMkLst>
        </pc:spChg>
        <pc:grpChg chg="mod">
          <ac:chgData name="Brian Brogaard" userId="466ef7659165ab1f" providerId="LiveId" clId="{D558FFA8-ECE1-4B04-B1AB-45E5F2DA942B}" dt="2021-01-22T17:33:33.652" v="4" actId="1076"/>
          <ac:grpSpMkLst>
            <pc:docMk/>
            <pc:sldMk cId="0" sldId="317"/>
            <ac:grpSpMk id="9" creationId="{00000000-0000-0000-0000-000000000000}"/>
          </ac:grpSpMkLst>
        </pc:grpChg>
      </pc:sldChg>
      <pc:sldChg chg="modSp mod">
        <pc:chgData name="Brian Brogaard" userId="466ef7659165ab1f" providerId="LiveId" clId="{D558FFA8-ECE1-4B04-B1AB-45E5F2DA942B}" dt="2021-01-22T17:34:11.297" v="16" actId="1076"/>
        <pc:sldMkLst>
          <pc:docMk/>
          <pc:sldMk cId="0" sldId="322"/>
        </pc:sldMkLst>
        <pc:spChg chg="mod">
          <ac:chgData name="Brian Brogaard" userId="466ef7659165ab1f" providerId="LiveId" clId="{D558FFA8-ECE1-4B04-B1AB-45E5F2DA942B}" dt="2021-01-22T17:34:11.297" v="16" actId="1076"/>
          <ac:spMkLst>
            <pc:docMk/>
            <pc:sldMk cId="0" sldId="322"/>
            <ac:spMk id="8" creationId="{00000000-0000-0000-0000-000000000000}"/>
          </ac:spMkLst>
        </pc:spChg>
      </pc:sldChg>
      <pc:sldChg chg="modSp mod">
        <pc:chgData name="Brian Brogaard" userId="466ef7659165ab1f" providerId="LiveId" clId="{D558FFA8-ECE1-4B04-B1AB-45E5F2DA942B}" dt="2021-01-22T17:34:06.149" v="14" actId="1076"/>
        <pc:sldMkLst>
          <pc:docMk/>
          <pc:sldMk cId="0" sldId="323"/>
        </pc:sldMkLst>
        <pc:spChg chg="mod">
          <ac:chgData name="Brian Brogaard" userId="466ef7659165ab1f" providerId="LiveId" clId="{D558FFA8-ECE1-4B04-B1AB-45E5F2DA942B}" dt="2021-01-22T17:34:06.149" v="14" actId="1076"/>
          <ac:spMkLst>
            <pc:docMk/>
            <pc:sldMk cId="0" sldId="323"/>
            <ac:spMk id="8" creationId="{00000000-0000-0000-0000-000000000000}"/>
          </ac:spMkLst>
        </pc:spChg>
      </pc:sldChg>
      <pc:sldChg chg="modSp mod">
        <pc:chgData name="Brian Brogaard" userId="466ef7659165ab1f" providerId="LiveId" clId="{D558FFA8-ECE1-4B04-B1AB-45E5F2DA942B}" dt="2021-01-22T17:34:00.699" v="12" actId="1076"/>
        <pc:sldMkLst>
          <pc:docMk/>
          <pc:sldMk cId="0" sldId="325"/>
        </pc:sldMkLst>
        <pc:spChg chg="mod">
          <ac:chgData name="Brian Brogaard" userId="466ef7659165ab1f" providerId="LiveId" clId="{D558FFA8-ECE1-4B04-B1AB-45E5F2DA942B}" dt="2021-01-22T17:34:00.699" v="12" actId="1076"/>
          <ac:spMkLst>
            <pc:docMk/>
            <pc:sldMk cId="0" sldId="325"/>
            <ac:spMk id="8" creationId="{00000000-0000-0000-0000-000000000000}"/>
          </ac:spMkLst>
        </pc:spChg>
      </pc:sldChg>
      <pc:sldChg chg="modSp mod">
        <pc:chgData name="Brian Brogaard" userId="466ef7659165ab1f" providerId="LiveId" clId="{D558FFA8-ECE1-4B04-B1AB-45E5F2DA942B}" dt="2021-01-22T17:33:55.791" v="10" actId="1076"/>
        <pc:sldMkLst>
          <pc:docMk/>
          <pc:sldMk cId="0" sldId="326"/>
        </pc:sldMkLst>
        <pc:spChg chg="mod">
          <ac:chgData name="Brian Brogaard" userId="466ef7659165ab1f" providerId="LiveId" clId="{D558FFA8-ECE1-4B04-B1AB-45E5F2DA942B}" dt="2021-01-22T17:33:55.791" v="10" actId="1076"/>
          <ac:spMkLst>
            <pc:docMk/>
            <pc:sldMk cId="0" sldId="326"/>
            <ac:spMk id="8" creationId="{00000000-0000-0000-0000-000000000000}"/>
          </ac:spMkLst>
        </pc:spChg>
      </pc:sldChg>
      <pc:sldChg chg="modSp mod">
        <pc:chgData name="Brian Brogaard" userId="466ef7659165ab1f" providerId="LiveId" clId="{D558FFA8-ECE1-4B04-B1AB-45E5F2DA942B}" dt="2021-01-22T17:33:49.815" v="8" actId="1076"/>
        <pc:sldMkLst>
          <pc:docMk/>
          <pc:sldMk cId="0" sldId="329"/>
        </pc:sldMkLst>
        <pc:spChg chg="mod">
          <ac:chgData name="Brian Brogaard" userId="466ef7659165ab1f" providerId="LiveId" clId="{D558FFA8-ECE1-4B04-B1AB-45E5F2DA942B}" dt="2021-01-22T17:33:49.815" v="8" actId="1076"/>
          <ac:spMkLst>
            <pc:docMk/>
            <pc:sldMk cId="0" sldId="329"/>
            <ac:spMk id="8" creationId="{00000000-0000-0000-0000-000000000000}"/>
          </ac:spMkLst>
        </pc:spChg>
      </pc:sldChg>
      <pc:sldChg chg="modSp mod">
        <pc:chgData name="Brian Brogaard" userId="466ef7659165ab1f" providerId="LiveId" clId="{D558FFA8-ECE1-4B04-B1AB-45E5F2DA942B}" dt="2021-01-22T17:33:43.359" v="6" actId="1076"/>
        <pc:sldMkLst>
          <pc:docMk/>
          <pc:sldMk cId="0" sldId="330"/>
        </pc:sldMkLst>
        <pc:spChg chg="mod">
          <ac:chgData name="Brian Brogaard" userId="466ef7659165ab1f" providerId="LiveId" clId="{D558FFA8-ECE1-4B04-B1AB-45E5F2DA942B}" dt="2021-01-22T17:33:43.359" v="6" actId="1076"/>
          <ac:spMkLst>
            <pc:docMk/>
            <pc:sldMk cId="0" sldId="330"/>
            <ac:spMk id="8" creationId="{00000000-0000-0000-0000-000000000000}"/>
          </ac:spMkLst>
        </pc:spChg>
      </pc:sldChg>
      <pc:sldMasterChg chg="modSp mod modSldLayout">
        <pc:chgData name="Brian Brogaard" userId="466ef7659165ab1f" providerId="LiveId" clId="{D558FFA8-ECE1-4B04-B1AB-45E5F2DA942B}" dt="2021-01-22T17:34:31.981" v="23" actId="207"/>
        <pc:sldMasterMkLst>
          <pc:docMk/>
          <pc:sldMasterMk cId="0" sldId="2147483648"/>
        </pc:sldMasterMkLst>
        <pc:spChg chg="mod">
          <ac:chgData name="Brian Brogaard" userId="466ef7659165ab1f" providerId="LiveId" clId="{D558FFA8-ECE1-4B04-B1AB-45E5F2DA942B}" dt="2021-01-22T17:34:23.264" v="20" actId="207"/>
          <ac:spMkLst>
            <pc:docMk/>
            <pc:sldMasterMk cId="0" sldId="2147483648"/>
            <ac:spMk id="9" creationId="{00000000-0000-0000-0000-000000000000}"/>
          </ac:spMkLst>
        </pc:spChg>
        <pc:sldLayoutChg chg="modSp mod">
          <pc:chgData name="Brian Brogaard" userId="466ef7659165ab1f" providerId="LiveId" clId="{D558FFA8-ECE1-4B04-B1AB-45E5F2DA942B}" dt="2021-01-22T17:34:31.981" v="23" actId="207"/>
          <pc:sldLayoutMkLst>
            <pc:docMk/>
            <pc:sldMasterMk cId="0" sldId="2147483648"/>
            <pc:sldLayoutMk cId="0" sldId="2147483655"/>
          </pc:sldLayoutMkLst>
          <pc:spChg chg="mod">
            <ac:chgData name="Brian Brogaard" userId="466ef7659165ab1f" providerId="LiveId" clId="{D558FFA8-ECE1-4B04-B1AB-45E5F2DA942B}" dt="2021-01-22T17:34:31.981" v="23" actId="207"/>
            <ac:spMkLst>
              <pc:docMk/>
              <pc:sldMasterMk cId="0" sldId="2147483648"/>
              <pc:sldLayoutMk cId="0" sldId="2147483655"/>
              <ac:spMk id="10" creationId="{00000000-0000-0000-0000-000000000000}"/>
            </ac:spMkLst>
          </pc:spChg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CHAPTER 11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12C6984-E8A9-42E3-BE52-C4AC34E3528A}" type="datetimeFigureOut">
              <a:rPr lang="en-US" smtClean="0"/>
              <a:pPr/>
              <a:t>1/22/2021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000" dirty="0">
                <a:effectLst/>
                <a:latin typeface="Lato" panose="020F0502020204030203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Copyright © 2021 </a:t>
            </a:r>
            <a:r>
              <a:rPr lang="en-US" sz="1000" dirty="0" err="1">
                <a:effectLst/>
                <a:latin typeface="Lato" panose="020F0502020204030203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Mbition</a:t>
            </a:r>
            <a:r>
              <a:rPr lang="en-US" sz="1000" dirty="0">
                <a:effectLst/>
                <a:latin typeface="Lato" panose="020F0502020204030203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LLC. All rights reserved.</a:t>
            </a:r>
            <a:endParaRPr lang="en-US" sz="1000" dirty="0">
              <a:effectLst/>
              <a:latin typeface="Lato" panose="020F0502020204030203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1BC52EF-8C28-4C22-ACB5-7FD89CB7FE6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CHAPTER 11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CDFE97F-56F6-4C03-AF90-A2BF2AF76281}" type="datetimeFigureOut">
              <a:rPr lang="en-US" smtClean="0"/>
              <a:pPr/>
              <a:t>1/22/2021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/>
            </a:lvl1pPr>
          </a:lstStyle>
          <a:p>
            <a:r>
              <a:rPr lang="en-US" dirty="0">
                <a:latin typeface="Lato" panose="020F0502020204030203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Copyright © 2021 </a:t>
            </a:r>
            <a:r>
              <a:rPr lang="en-US" dirty="0" err="1">
                <a:latin typeface="Lato" panose="020F0502020204030203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Mbition</a:t>
            </a:r>
            <a:r>
              <a:rPr lang="en-US" dirty="0">
                <a:latin typeface="Lato" panose="020F0502020204030203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LLC. All rights reserved.</a:t>
            </a:r>
            <a:endParaRPr lang="en-US" sz="1000" dirty="0">
              <a:latin typeface="Lato" panose="020F0502020204030203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AE1673-3FEA-4676-B126-2846E845E8E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AE1673-3FEA-4676-B126-2846E845E8E3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4B9219F9-437D-44CC-9F99-3DC66A2716F3}" type="datetime1">
              <a:rPr lang="en-US" smtClean="0"/>
              <a:pPr/>
              <a:t>1/22/2021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000" dirty="0">
                <a:effectLst/>
                <a:latin typeface="Lato" panose="020F0502020204030203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Copyright © 2021 </a:t>
            </a:r>
            <a:r>
              <a:rPr lang="en-US" sz="1000" dirty="0" err="1">
                <a:effectLst/>
                <a:latin typeface="Lato" panose="020F0502020204030203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Mbition</a:t>
            </a:r>
            <a:r>
              <a:rPr lang="en-US" sz="1000" dirty="0">
                <a:effectLst/>
                <a:latin typeface="Lato" panose="020F0502020204030203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LLC. All rights reserved.</a:t>
            </a:r>
            <a:endParaRPr lang="en-US" sz="1000" dirty="0">
              <a:effectLst/>
              <a:latin typeface="Lato" panose="020F0502020204030203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Header Placeholder 6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r>
              <a:rPr lang="en-US"/>
              <a:t>CHAPTER 11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 userDrawn="1"/>
        </p:nvSpPr>
        <p:spPr>
          <a:xfrm>
            <a:off x="0" y="0"/>
            <a:ext cx="9144000" cy="3581400"/>
          </a:xfrm>
          <a:prstGeom prst="rect">
            <a:avLst/>
          </a:prstGeom>
          <a:gradFill flip="none" rotWithShape="1">
            <a:gsLst>
              <a:gs pos="0">
                <a:srgbClr val="1C3F94">
                  <a:shade val="30000"/>
                  <a:satMod val="115000"/>
                </a:srgbClr>
              </a:gs>
              <a:gs pos="50000">
                <a:srgbClr val="1C3F94">
                  <a:shade val="67500"/>
                  <a:satMod val="115000"/>
                </a:srgbClr>
              </a:gs>
              <a:gs pos="100000">
                <a:srgbClr val="1C3F94">
                  <a:shade val="100000"/>
                  <a:satMod val="115000"/>
                </a:srgbClr>
              </a:gs>
            </a:gsLst>
            <a:lin ang="54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0" y="990600"/>
            <a:ext cx="4572000" cy="1524000"/>
          </a:xfrm>
          <a:noFill/>
        </p:spPr>
        <p:txBody>
          <a:bodyPr anchor="ctr">
            <a:noAutofit/>
          </a:bodyPr>
          <a:lstStyle>
            <a:lvl1pPr algn="ctr">
              <a:defRPr sz="280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76400" y="3429000"/>
            <a:ext cx="6553200" cy="2895600"/>
          </a:xfrm>
          <a:noFill/>
          <a:ln w="38100">
            <a:solidFill>
              <a:schemeClr val="bg2"/>
            </a:solidFill>
          </a:ln>
        </p:spPr>
        <p:txBody>
          <a:bodyPr tIns="182880" anchor="ctr">
            <a:normAutofit/>
          </a:bodyPr>
          <a:lstStyle>
            <a:lvl1pPr marL="0" indent="0" algn="l">
              <a:buNone/>
              <a:defRPr sz="4000">
                <a:solidFill>
                  <a:srgbClr val="1C3F94"/>
                </a:solidFill>
                <a:latin typeface="+mj-lt"/>
                <a:cs typeface="Times New Roman" pitchFamily="18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pic>
        <p:nvPicPr>
          <p:cNvPr id="14339" name="Picture 3"/>
          <p:cNvPicPr>
            <a:picLocks noChangeAspect="1" noChangeArrowheads="1"/>
          </p:cNvPicPr>
          <p:nvPr userDrawn="1"/>
        </p:nvPicPr>
        <p:blipFill>
          <a:blip r:embed="rId2" cstate="print"/>
          <a:srcRect l="1115" r="1115" b="1378"/>
          <a:stretch>
            <a:fillRect/>
          </a:stretch>
        </p:blipFill>
        <p:spPr bwMode="auto">
          <a:xfrm>
            <a:off x="381000" y="304800"/>
            <a:ext cx="3799520" cy="3102476"/>
          </a:xfrm>
          <a:prstGeom prst="rect">
            <a:avLst/>
          </a:prstGeom>
          <a:noFill/>
          <a:ln w="38100">
            <a:solidFill>
              <a:schemeClr val="bg2"/>
            </a:solidFill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buClr>
                <a:srgbClr val="1C3F94"/>
              </a:buClr>
              <a:buSzPct val="90000"/>
              <a:buFont typeface="Wingdings" pitchFamily="2" charset="2"/>
              <a:buChar char=""/>
              <a:defRPr sz="2800"/>
            </a:lvl1pPr>
            <a:lvl2pPr>
              <a:buClr>
                <a:schemeClr val="accent6">
                  <a:lumMod val="75000"/>
                </a:schemeClr>
              </a:buClr>
              <a:buSzPct val="90000"/>
              <a:buFont typeface="Wingdings" pitchFamily="2" charset="2"/>
              <a:buChar char="l"/>
              <a:defRPr sz="2400"/>
            </a:lvl2pPr>
            <a:lvl3pPr>
              <a:buClr>
                <a:schemeClr val="accent3">
                  <a:lumMod val="75000"/>
                </a:schemeClr>
              </a:buClr>
              <a:buSzPct val="90000"/>
              <a:buFont typeface="Wingdings" pitchFamily="2" charset="2"/>
              <a:buChar char="l"/>
              <a:defRPr sz="2000"/>
            </a:lvl3pPr>
            <a:lvl4pPr>
              <a:buClr>
                <a:srgbClr val="1C3F94"/>
              </a:buClr>
              <a:defRPr sz="1800"/>
            </a:lvl4pPr>
            <a:lvl5pPr>
              <a:buClr>
                <a:srgbClr val="1C3F94"/>
              </a:buClr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0" y="6416675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SLIDE </a:t>
            </a:r>
            <a:fld id="{BB82B8BA-AAD4-4AAB-9E1B-D668BEB9A1E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0" y="6416675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SLIDE </a:t>
            </a:r>
            <a:fld id="{BB82B8BA-AAD4-4AAB-9E1B-D668BEB9A1E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0" y="6416675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SLIDE </a:t>
            </a:r>
            <a:fld id="{BB82B8BA-AAD4-4AAB-9E1B-D668BEB9A1E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Slide Number Placeholder 4"/>
          <p:cNvSpPr>
            <a:spLocks noGrp="1"/>
          </p:cNvSpPr>
          <p:nvPr>
            <p:ph type="sldNum" sz="quarter" idx="10"/>
          </p:nvPr>
        </p:nvSpPr>
        <p:spPr>
          <a:xfrm>
            <a:off x="0" y="6416675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SLIDE </a:t>
            </a:r>
            <a:fld id="{BB82B8BA-AAD4-4AAB-9E1B-D668BEB9A1E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0" y="6416675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SLIDE </a:t>
            </a:r>
            <a:fld id="{BB82B8BA-AAD4-4AAB-9E1B-D668BEB9A1E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6400800"/>
            <a:ext cx="9144000" cy="457200"/>
          </a:xfrm>
          <a:prstGeom prst="rect">
            <a:avLst/>
          </a:prstGeom>
          <a:solidFill>
            <a:srgbClr val="1C3F94"/>
          </a:solidFill>
          <a:ln>
            <a:solidFill>
              <a:srgbClr val="1C3F9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3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483515" y="6297966"/>
            <a:ext cx="66048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0" y="6416675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SLIDE </a:t>
            </a:r>
            <a:fld id="{BB82B8BA-AAD4-4AAB-9E1B-D668BEB9A1E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TextBox 9"/>
          <p:cNvSpPr txBox="1"/>
          <p:nvPr userDrawn="1"/>
        </p:nvSpPr>
        <p:spPr>
          <a:xfrm>
            <a:off x="2998684" y="6416675"/>
            <a:ext cx="300434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000" dirty="0">
                <a:solidFill>
                  <a:schemeClr val="bg1"/>
                </a:solidFill>
                <a:effectLst/>
                <a:latin typeface="Lato" panose="020F0502020204030203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Copyright © 2021 </a:t>
            </a:r>
            <a:r>
              <a:rPr lang="en-US" sz="1000" dirty="0" err="1">
                <a:solidFill>
                  <a:schemeClr val="bg1"/>
                </a:solidFill>
                <a:effectLst/>
                <a:latin typeface="Lato" panose="020F0502020204030203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Mbition</a:t>
            </a:r>
            <a:r>
              <a:rPr lang="en-US" sz="1000" dirty="0">
                <a:solidFill>
                  <a:schemeClr val="bg1"/>
                </a:solidFill>
                <a:effectLst/>
                <a:latin typeface="Lato" panose="020F0502020204030203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LLC. All rights reserved.</a:t>
            </a:r>
            <a:endParaRPr lang="en-US" sz="1000" dirty="0">
              <a:solidFill>
                <a:schemeClr val="bg1"/>
              </a:solidFill>
              <a:effectLst/>
              <a:latin typeface="Lato" panose="020F0502020204030203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924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0" y="6400800"/>
            <a:ext cx="9144000" cy="457200"/>
          </a:xfrm>
          <a:prstGeom prst="rect">
            <a:avLst/>
          </a:prstGeom>
          <a:solidFill>
            <a:srgbClr val="1C3F94"/>
          </a:solidFill>
          <a:ln>
            <a:solidFill>
              <a:srgbClr val="1C3F9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 userDrawn="1"/>
        </p:nvSpPr>
        <p:spPr>
          <a:xfrm>
            <a:off x="2998684" y="6416675"/>
            <a:ext cx="300434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000" dirty="0">
                <a:solidFill>
                  <a:schemeClr val="bg1"/>
                </a:solidFill>
                <a:effectLst/>
                <a:latin typeface="Lato" panose="020F0502020204030203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Copyright © 2021 </a:t>
            </a:r>
            <a:r>
              <a:rPr lang="en-US" sz="1000" dirty="0" err="1">
                <a:solidFill>
                  <a:schemeClr val="bg1"/>
                </a:solidFill>
                <a:effectLst/>
                <a:latin typeface="Lato" panose="020F0502020204030203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Mbition</a:t>
            </a:r>
            <a:r>
              <a:rPr lang="en-US" sz="1000" dirty="0">
                <a:solidFill>
                  <a:schemeClr val="bg1"/>
                </a:solidFill>
                <a:effectLst/>
                <a:latin typeface="Lato" panose="020F0502020204030203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LLC. All rights reserved.</a:t>
            </a:r>
            <a:endParaRPr lang="en-US" sz="1000" dirty="0">
              <a:solidFill>
                <a:schemeClr val="bg1"/>
              </a:solidFill>
              <a:effectLst/>
              <a:latin typeface="Lato" panose="020F0502020204030203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" name="Picture 3"/>
          <p:cNvPicPr>
            <a:picLocks noChangeAspect="1" noChangeArrowheads="1"/>
          </p:cNvPicPr>
          <p:nvPr userDrawn="1"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8483515" y="6297966"/>
            <a:ext cx="66048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0" y="6416675"/>
            <a:ext cx="1828800" cy="274320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SLIDE </a:t>
            </a:r>
            <a:fld id="{BB82B8BA-AAD4-4AAB-9E1B-D668BEB9A1E6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13" name="Group 12"/>
          <p:cNvGrpSpPr/>
          <p:nvPr userDrawn="1"/>
        </p:nvGrpSpPr>
        <p:grpSpPr>
          <a:xfrm>
            <a:off x="8229600" y="0"/>
            <a:ext cx="914400" cy="722531"/>
            <a:chOff x="0" y="0"/>
            <a:chExt cx="914400" cy="722531"/>
          </a:xfrm>
        </p:grpSpPr>
        <p:sp>
          <p:nvSpPr>
            <p:cNvPr id="14" name="Trapezoid 13"/>
            <p:cNvSpPr/>
            <p:nvPr/>
          </p:nvSpPr>
          <p:spPr>
            <a:xfrm flipV="1">
              <a:off x="0" y="0"/>
              <a:ext cx="914400" cy="609600"/>
            </a:xfrm>
            <a:prstGeom prst="trapezoid">
              <a:avLst/>
            </a:prstGeom>
            <a:solidFill>
              <a:srgbClr val="1C3F94"/>
            </a:solidFill>
            <a:ln/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74275" y="76200"/>
              <a:ext cx="765851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dirty="0">
                  <a:solidFill>
                    <a:schemeClr val="bg1"/>
                  </a:solidFill>
                </a:rPr>
                <a:t>CHAPTER</a:t>
              </a:r>
            </a:p>
            <a:p>
              <a:pPr algn="ctr"/>
              <a:r>
                <a:rPr lang="en-US" sz="1200" dirty="0">
                  <a:solidFill>
                    <a:schemeClr val="bg1"/>
                  </a:solidFill>
                </a:rPr>
                <a:t>11</a:t>
              </a:r>
            </a:p>
            <a:p>
              <a:pPr algn="ctr"/>
              <a:endParaRPr lang="en-US" sz="1200" dirty="0">
                <a:solidFill>
                  <a:schemeClr val="bg1"/>
                </a:solidFill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3200" kern="1200">
          <a:solidFill>
            <a:srgbClr val="1C3F94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rgbClr val="1C3F94"/>
        </a:buClr>
        <a:buSzPct val="90000"/>
        <a:buFont typeface="Wingdings" pitchFamily="2" charset="2"/>
        <a:buChar char="l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Clr>
          <a:schemeClr val="accent6">
            <a:lumMod val="75000"/>
          </a:schemeClr>
        </a:buClr>
        <a:buSzPct val="90000"/>
        <a:buFont typeface="Wingdings" pitchFamily="2" charset="2"/>
        <a:buChar char="l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accent3">
            <a:lumMod val="75000"/>
          </a:schemeClr>
        </a:buClr>
        <a:buSzPct val="90000"/>
        <a:buFont typeface="Wingdings" pitchFamily="2" charset="2"/>
        <a:buChar char="l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rgbClr val="1C3F94"/>
        </a:buClr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rgbClr val="1C3F94"/>
        </a:buClr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Chapter </a:t>
            </a:r>
            <a:r>
              <a:rPr lang="en-US" sz="9600" dirty="0"/>
              <a:t>11</a:t>
            </a:r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kern="0" dirty="0"/>
              <a:t>Nuts and Bolts for Real Estate Valuation: Cash Flow </a:t>
            </a:r>
            <a:r>
              <a:rPr lang="en-US" kern="0" dirty="0" err="1"/>
              <a:t>Proformas</a:t>
            </a:r>
            <a:r>
              <a:rPr lang="en-US" kern="0" dirty="0"/>
              <a:t> and Discount Rates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0" y="6172200"/>
            <a:ext cx="2133600" cy="365125"/>
          </a:xfrm>
        </p:spPr>
        <p:txBody>
          <a:bodyPr/>
          <a:lstStyle/>
          <a:p>
            <a:r>
              <a:rPr lang="en-US"/>
              <a:t>SLIDE </a:t>
            </a:r>
            <a:fld id="{BB82B8BA-AAD4-4AAB-9E1B-D668BEB9A1E6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077200" cy="1828800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EXHIBIT 11-4 </a:t>
            </a:r>
            <a:r>
              <a:rPr lang="en-US" dirty="0"/>
              <a:t>Difference Over Time between Building Vacancy Minus Average Submarket Vacancy (within which the buildings are located) for Two Vintages of Buildings Based on Year of Construction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/>
              <a:t>SLIDE </a:t>
            </a:r>
            <a:fld id="{BB82B8BA-AAD4-4AAB-9E1B-D668BEB9A1E6}" type="slidenum">
              <a:rPr lang="en-US" smtClean="0"/>
              <a:pPr/>
              <a:t>10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1433513" y="2057400"/>
            <a:ext cx="6415087" cy="4346377"/>
            <a:chOff x="1433513" y="2057400"/>
            <a:chExt cx="6415087" cy="4346377"/>
          </a:xfrm>
        </p:grpSpPr>
        <p:sp>
          <p:nvSpPr>
            <p:cNvPr id="5" name="Rectangle 4"/>
            <p:cNvSpPr/>
            <p:nvPr/>
          </p:nvSpPr>
          <p:spPr>
            <a:xfrm>
              <a:off x="1447800" y="6096000"/>
              <a:ext cx="6400800" cy="30777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400" dirty="0"/>
                <a:t>Source: </a:t>
              </a:r>
              <a:r>
                <a:rPr lang="en-US" sz="1400" dirty="0" err="1"/>
                <a:t>CBRE</a:t>
              </a:r>
              <a:r>
                <a:rPr lang="en-US" sz="1400" dirty="0"/>
                <a:t>/</a:t>
              </a:r>
              <a:r>
                <a:rPr lang="en-US" sz="1400" dirty="0" err="1"/>
                <a:t>Torto</a:t>
              </a:r>
              <a:r>
                <a:rPr lang="en-US" sz="1400" dirty="0"/>
                <a:t> Wheaton Research, “Overview &amp; Outlook,” winter 2004.</a:t>
              </a:r>
            </a:p>
          </p:txBody>
        </p:sp>
        <p:pic>
          <p:nvPicPr>
            <p:cNvPr id="4098" name="Picture 2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1433513" y="2057400"/>
              <a:ext cx="6276975" cy="40481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b="1" dirty="0"/>
              <a:t>11.1.3</a:t>
            </a:r>
            <a:r>
              <a:rPr lang="en-US" dirty="0"/>
              <a:t> Operating Expenses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/>
              <a:t>SLIDE </a:t>
            </a:r>
            <a:fld id="{BB82B8BA-AAD4-4AAB-9E1B-D668BEB9A1E6}" type="slidenum">
              <a:rPr lang="en-US" smtClean="0"/>
              <a:pPr/>
              <a:t>11</a:t>
            </a:fld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b="1" dirty="0"/>
              <a:t>11.1.4</a:t>
            </a:r>
            <a:r>
              <a:rPr lang="en-US" dirty="0"/>
              <a:t> Net Operating Income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/>
              <a:t>SLIDE </a:t>
            </a:r>
            <a:fld id="{BB82B8BA-AAD4-4AAB-9E1B-D668BEB9A1E6}" type="slidenum">
              <a:rPr lang="en-US" smtClean="0"/>
              <a:pPr/>
              <a:t>12</a:t>
            </a:fld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b="1" dirty="0"/>
              <a:t>11.1.5</a:t>
            </a:r>
            <a:r>
              <a:rPr lang="en-US" dirty="0"/>
              <a:t> Capital Improvement Expenditures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/>
              <a:t>SLIDE </a:t>
            </a:r>
            <a:fld id="{BB82B8BA-AAD4-4AAB-9E1B-D668BEB9A1E6}" type="slidenum">
              <a:rPr lang="en-US" smtClean="0"/>
              <a:pPr/>
              <a:t>13</a:t>
            </a:fld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b="1" dirty="0"/>
              <a:t>11.1.6</a:t>
            </a:r>
            <a:r>
              <a:rPr lang="en-US" dirty="0"/>
              <a:t> The Bottom Line: </a:t>
            </a:r>
            <a:r>
              <a:rPr lang="en-US" dirty="0" err="1"/>
              <a:t>PBTCF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/>
              <a:t>SLIDE </a:t>
            </a:r>
            <a:fld id="{BB82B8BA-AAD4-4AAB-9E1B-D668BEB9A1E6}" type="slidenum">
              <a:rPr lang="en-US" smtClean="0"/>
              <a:pPr/>
              <a:t>14</a:t>
            </a:fld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b="1" dirty="0"/>
              <a:t>11.1.7</a:t>
            </a:r>
            <a:r>
              <a:rPr lang="en-US" dirty="0"/>
              <a:t> Reversion Cash Flows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/>
              <a:t>SLIDE </a:t>
            </a:r>
            <a:fld id="{BB82B8BA-AAD4-4AAB-9E1B-D668BEB9A1E6}" type="slidenum">
              <a:rPr lang="en-US" smtClean="0"/>
              <a:pPr/>
              <a:t>15</a:t>
            </a:fld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b="1" dirty="0"/>
              <a:t>11.1.8</a:t>
            </a:r>
            <a:r>
              <a:rPr lang="en-US" dirty="0"/>
              <a:t> Summary of Cash Flow Projection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/>
              <a:t>SLIDE </a:t>
            </a:r>
            <a:fld id="{BB82B8BA-AAD4-4AAB-9E1B-D668BEB9A1E6}" type="slidenum">
              <a:rPr lang="en-US" smtClean="0"/>
              <a:pPr/>
              <a:t>16</a:t>
            </a:fld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b="1" dirty="0"/>
              <a:t>11.2</a:t>
            </a:r>
            <a:r>
              <a:rPr lang="en-US" dirty="0"/>
              <a:t> Discount Rates: The Opportunity Cost of Capital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/>
              <a:t>SLIDE </a:t>
            </a:r>
            <a:fld id="{BB82B8BA-AAD4-4AAB-9E1B-D668BEB9A1E6}" type="slidenum">
              <a:rPr lang="en-US" smtClean="0"/>
              <a:pPr/>
              <a:t>17</a:t>
            </a:fld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b="1" dirty="0"/>
              <a:t>11.2.1</a:t>
            </a:r>
            <a:r>
              <a:rPr lang="en-US" dirty="0"/>
              <a:t> General Observations about Real Estate Discount Rates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/>
              <a:t>SLIDE </a:t>
            </a:r>
            <a:fld id="{BB82B8BA-AAD4-4AAB-9E1B-D668BEB9A1E6}" type="slidenum">
              <a:rPr lang="en-US" smtClean="0"/>
              <a:pPr/>
              <a:t>18</a:t>
            </a:fld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b="1" dirty="0"/>
              <a:t>11.2.2</a:t>
            </a:r>
            <a:r>
              <a:rPr lang="en-US" dirty="0"/>
              <a:t> Putting in Some Numbers: The Risk-Free Rate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/>
              <a:t>SLIDE </a:t>
            </a:r>
            <a:fld id="{BB82B8BA-AAD4-4AAB-9E1B-D668BEB9A1E6}" type="slidenum">
              <a:rPr lang="en-US" smtClean="0"/>
              <a:pPr/>
              <a:t>19</a:t>
            </a:fld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CHAPTER OUTLINE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06963"/>
          </a:xfrm>
        </p:spPr>
        <p:txBody>
          <a:bodyPr>
            <a:normAutofit fontScale="62500" lnSpcReduction="20000"/>
          </a:bodyPr>
          <a:lstStyle/>
          <a:p>
            <a:pPr marL="574675" indent="-574675">
              <a:buNone/>
            </a:pPr>
            <a:r>
              <a:rPr lang="en-US" b="1" dirty="0">
                <a:solidFill>
                  <a:srgbClr val="1C3F94"/>
                </a:solidFill>
              </a:rPr>
              <a:t>11.1</a:t>
            </a:r>
            <a:r>
              <a:rPr lang="en-US" dirty="0"/>
              <a:t> 	</a:t>
            </a:r>
            <a:r>
              <a:rPr lang="en-US" dirty="0" err="1"/>
              <a:t>Proformas</a:t>
            </a:r>
            <a:r>
              <a:rPr lang="en-US" dirty="0"/>
              <a:t> and Cash Flow Projection</a:t>
            </a:r>
          </a:p>
          <a:p>
            <a:pPr marL="1143000" lvl="1" indent="-568325">
              <a:buNone/>
            </a:pPr>
            <a:r>
              <a:rPr lang="en-US" b="1" dirty="0">
                <a:solidFill>
                  <a:srgbClr val="1C3F94"/>
                </a:solidFill>
              </a:rPr>
              <a:t>11.1.1</a:t>
            </a:r>
            <a:r>
              <a:rPr lang="en-US" dirty="0"/>
              <a:t> 	</a:t>
            </a:r>
            <a:r>
              <a:rPr lang="en-US" dirty="0" err="1"/>
              <a:t>PGI</a:t>
            </a:r>
            <a:r>
              <a:rPr lang="en-US" dirty="0"/>
              <a:t> and Market Rent Projection</a:t>
            </a:r>
          </a:p>
          <a:p>
            <a:pPr marL="1143000" lvl="1" indent="-568325">
              <a:buNone/>
            </a:pPr>
            <a:r>
              <a:rPr lang="en-US" b="1" dirty="0">
                <a:solidFill>
                  <a:srgbClr val="1C3F94"/>
                </a:solidFill>
              </a:rPr>
              <a:t>11.1.2</a:t>
            </a:r>
            <a:r>
              <a:rPr lang="en-US" dirty="0"/>
              <a:t> 	Vacancy Allowance and </a:t>
            </a:r>
            <a:r>
              <a:rPr lang="en-US" dirty="0" err="1"/>
              <a:t>EGI</a:t>
            </a:r>
            <a:endParaRPr lang="en-US" dirty="0"/>
          </a:p>
          <a:p>
            <a:pPr marL="1143000" lvl="1" indent="-568325">
              <a:buNone/>
            </a:pPr>
            <a:r>
              <a:rPr lang="en-US" b="1" dirty="0">
                <a:solidFill>
                  <a:srgbClr val="1C3F94"/>
                </a:solidFill>
              </a:rPr>
              <a:t>11.1.3</a:t>
            </a:r>
            <a:r>
              <a:rPr lang="en-US" dirty="0"/>
              <a:t> 	Operating Expenses</a:t>
            </a:r>
          </a:p>
          <a:p>
            <a:pPr marL="1143000" lvl="1" indent="-568325">
              <a:buNone/>
            </a:pPr>
            <a:r>
              <a:rPr lang="en-US" b="1" dirty="0">
                <a:solidFill>
                  <a:srgbClr val="1C3F94"/>
                </a:solidFill>
              </a:rPr>
              <a:t>11.1.4</a:t>
            </a:r>
            <a:r>
              <a:rPr lang="en-US" dirty="0"/>
              <a:t> 	Net Operating Income</a:t>
            </a:r>
          </a:p>
          <a:p>
            <a:pPr marL="1143000" lvl="1" indent="-568325">
              <a:buNone/>
            </a:pPr>
            <a:r>
              <a:rPr lang="en-US" b="1" dirty="0">
                <a:solidFill>
                  <a:srgbClr val="1C3F94"/>
                </a:solidFill>
              </a:rPr>
              <a:t>11.1.5</a:t>
            </a:r>
            <a:r>
              <a:rPr lang="en-US" dirty="0"/>
              <a:t> 	Capital Improvement Expenditures</a:t>
            </a:r>
          </a:p>
          <a:p>
            <a:pPr marL="1143000" lvl="1" indent="-568325">
              <a:buNone/>
            </a:pPr>
            <a:r>
              <a:rPr lang="en-US" b="1" dirty="0">
                <a:solidFill>
                  <a:srgbClr val="1C3F94"/>
                </a:solidFill>
              </a:rPr>
              <a:t>11.1.6</a:t>
            </a:r>
            <a:r>
              <a:rPr lang="en-US" dirty="0"/>
              <a:t> 	The Bottom Line: </a:t>
            </a:r>
            <a:r>
              <a:rPr lang="en-US" dirty="0" err="1"/>
              <a:t>PBTCF</a:t>
            </a:r>
            <a:endParaRPr lang="en-US" dirty="0"/>
          </a:p>
          <a:p>
            <a:pPr marL="1143000" lvl="1" indent="-568325">
              <a:buNone/>
            </a:pPr>
            <a:r>
              <a:rPr lang="en-US" b="1" dirty="0">
                <a:solidFill>
                  <a:srgbClr val="1C3F94"/>
                </a:solidFill>
              </a:rPr>
              <a:t>11.1.7</a:t>
            </a:r>
            <a:r>
              <a:rPr lang="en-US" dirty="0"/>
              <a:t> 	Reversion Cash Flows</a:t>
            </a:r>
          </a:p>
          <a:p>
            <a:pPr marL="1143000" lvl="1" indent="-568325">
              <a:buNone/>
            </a:pPr>
            <a:r>
              <a:rPr lang="en-US" b="1" dirty="0">
                <a:solidFill>
                  <a:srgbClr val="1C3F94"/>
                </a:solidFill>
              </a:rPr>
              <a:t>11.1.8</a:t>
            </a:r>
            <a:r>
              <a:rPr lang="en-US" dirty="0"/>
              <a:t> 	Summary of Cash Flow Projection</a:t>
            </a:r>
          </a:p>
          <a:p>
            <a:pPr marL="574675" indent="-574675">
              <a:buNone/>
            </a:pPr>
            <a:r>
              <a:rPr lang="en-US" sz="2900" b="1" dirty="0">
                <a:solidFill>
                  <a:srgbClr val="1C3F94"/>
                </a:solidFill>
              </a:rPr>
              <a:t>11.2</a:t>
            </a:r>
            <a:r>
              <a:rPr lang="en-US" dirty="0"/>
              <a:t> 	Discount Rates: The Opportunity Cost of Capital</a:t>
            </a:r>
          </a:p>
          <a:p>
            <a:pPr marL="1143000" lvl="1" indent="-568325">
              <a:buNone/>
            </a:pPr>
            <a:r>
              <a:rPr lang="en-US" b="1" dirty="0">
                <a:solidFill>
                  <a:srgbClr val="1C3F94"/>
                </a:solidFill>
              </a:rPr>
              <a:t>11.2.1</a:t>
            </a:r>
            <a:r>
              <a:rPr lang="en-US" dirty="0"/>
              <a:t> 	General Observations about Real Estate Discount Rates</a:t>
            </a:r>
          </a:p>
          <a:p>
            <a:pPr marL="1143000" lvl="1" indent="-568325">
              <a:buNone/>
            </a:pPr>
            <a:r>
              <a:rPr lang="en-US" b="1" dirty="0">
                <a:solidFill>
                  <a:srgbClr val="1C3F94"/>
                </a:solidFill>
              </a:rPr>
              <a:t>11.2.2</a:t>
            </a:r>
            <a:r>
              <a:rPr lang="en-US" dirty="0"/>
              <a:t> 	Putting in Some Numbers: The Risk-Free Rate</a:t>
            </a:r>
          </a:p>
          <a:p>
            <a:pPr marL="1143000" lvl="1" indent="-568325">
              <a:buNone/>
            </a:pPr>
            <a:r>
              <a:rPr lang="en-US" b="1" dirty="0">
                <a:solidFill>
                  <a:srgbClr val="1C3F94"/>
                </a:solidFill>
              </a:rPr>
              <a:t>11.2.3</a:t>
            </a:r>
            <a:r>
              <a:rPr lang="en-US" dirty="0"/>
              <a:t> 	Putting in Some More Numbers: Historical Evidence on the OCC for Institutional Commercial Property</a:t>
            </a:r>
          </a:p>
          <a:p>
            <a:pPr marL="1143000" lvl="1" indent="-568325">
              <a:buNone/>
            </a:pPr>
            <a:r>
              <a:rPr lang="en-US" b="1" dirty="0">
                <a:solidFill>
                  <a:srgbClr val="1C3F94"/>
                </a:solidFill>
              </a:rPr>
              <a:t>11.2.4</a:t>
            </a:r>
            <a:r>
              <a:rPr lang="en-US" dirty="0"/>
              <a:t> 	Another Perspective: Survey Evidence</a:t>
            </a:r>
          </a:p>
          <a:p>
            <a:pPr marL="1143000" lvl="1" indent="-568325">
              <a:buNone/>
            </a:pPr>
            <a:r>
              <a:rPr lang="en-US" b="1" dirty="0">
                <a:solidFill>
                  <a:srgbClr val="1C3F94"/>
                </a:solidFill>
              </a:rPr>
              <a:t>11.2.5</a:t>
            </a:r>
            <a:r>
              <a:rPr lang="en-US" dirty="0"/>
              <a:t> 	Getting an Indication of Realistic Total Return Expectations by Observing Current Cap Rates in the Property Market</a:t>
            </a:r>
          </a:p>
          <a:p>
            <a:pPr marL="1143000" lvl="1" indent="-568325">
              <a:buNone/>
            </a:pPr>
            <a:r>
              <a:rPr lang="en-US" b="1" dirty="0">
                <a:solidFill>
                  <a:srgbClr val="1C3F94"/>
                </a:solidFill>
              </a:rPr>
              <a:t>11.2.6</a:t>
            </a:r>
            <a:r>
              <a:rPr lang="en-US" dirty="0"/>
              <a:t> 	Double Checking: Two Perspectives on the OCC Estimate</a:t>
            </a:r>
          </a:p>
          <a:p>
            <a:pPr marL="1143000" lvl="1" indent="-568325">
              <a:buNone/>
            </a:pPr>
            <a:r>
              <a:rPr lang="en-US" b="1" dirty="0">
                <a:solidFill>
                  <a:srgbClr val="1C3F94"/>
                </a:solidFill>
              </a:rPr>
              <a:t>11.2.7</a:t>
            </a:r>
            <a:r>
              <a:rPr lang="en-US" dirty="0"/>
              <a:t> 	Variation in Return Expectations for Different Types of Property</a:t>
            </a:r>
          </a:p>
          <a:p>
            <a:pPr marL="574675" indent="-574675">
              <a:buNone/>
            </a:pPr>
            <a:r>
              <a:rPr lang="en-US" sz="2900" b="1" dirty="0">
                <a:solidFill>
                  <a:srgbClr val="1C3F94"/>
                </a:solidFill>
              </a:rPr>
              <a:t>11.3</a:t>
            </a:r>
            <a:r>
              <a:rPr lang="en-US" dirty="0"/>
              <a:t> 	Chapter Summary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/>
              <a:t>SLIDE </a:t>
            </a:r>
            <a:fld id="{BB82B8BA-AAD4-4AAB-9E1B-D668BEB9A1E6}" type="slidenum">
              <a:rPr lang="en-US" smtClean="0"/>
              <a:pPr/>
              <a:t>2</a:t>
            </a:fld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n-US" sz="3600" b="1" dirty="0"/>
              <a:t>11.2.3</a:t>
            </a:r>
            <a:r>
              <a:rPr lang="en-US" dirty="0"/>
              <a:t> Putting in Some More Numbers: Historical Evidence on the OCC for Institutional Commercial Property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/>
              <a:t>SLIDE </a:t>
            </a:r>
            <a:fld id="{BB82B8BA-AAD4-4AAB-9E1B-D668BEB9A1E6}" type="slidenum">
              <a:rPr lang="en-US" smtClean="0"/>
              <a:pPr/>
              <a:t>20</a:t>
            </a:fld>
            <a:endParaRPr 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tabLst>
                <a:tab pos="2054225" algn="l"/>
              </a:tabLst>
            </a:pPr>
            <a:r>
              <a:rPr lang="en-US" b="1" dirty="0"/>
              <a:t>EXHIBIT 11-5 </a:t>
            </a:r>
            <a:r>
              <a:rPr lang="en-US" dirty="0"/>
              <a:t>Historical Return, Risk, and Risk Premiums, 1970–2003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/>
              <a:t>SLIDE </a:t>
            </a:r>
            <a:fld id="{BB82B8BA-AAD4-4AAB-9E1B-D668BEB9A1E6}" type="slidenum">
              <a:rPr lang="en-US" smtClean="0"/>
              <a:pPr/>
              <a:t>21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547688" y="2547938"/>
            <a:ext cx="8048625" cy="2103239"/>
            <a:chOff x="547688" y="2547938"/>
            <a:chExt cx="8048625" cy="2103239"/>
          </a:xfrm>
        </p:grpSpPr>
        <p:sp>
          <p:nvSpPr>
            <p:cNvPr id="5" name="Rectangle 4"/>
            <p:cNvSpPr/>
            <p:nvPr/>
          </p:nvSpPr>
          <p:spPr>
            <a:xfrm>
              <a:off x="547688" y="4343400"/>
              <a:ext cx="5410200" cy="30777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400" dirty="0"/>
                <a:t>Source: Based on data from </a:t>
              </a:r>
              <a:r>
                <a:rPr lang="en-US" sz="1400" dirty="0" err="1"/>
                <a:t>NCREIF</a:t>
              </a:r>
              <a:r>
                <a:rPr lang="en-US" sz="1400" dirty="0"/>
                <a:t>, Ibbotson, </a:t>
              </a:r>
              <a:r>
                <a:rPr lang="en-US" sz="1400" dirty="0" err="1"/>
                <a:t>TBI</a:t>
              </a:r>
              <a:r>
                <a:rPr lang="en-US" sz="1400" dirty="0"/>
                <a:t>.</a:t>
              </a:r>
            </a:p>
          </p:txBody>
        </p:sp>
        <p:pic>
          <p:nvPicPr>
            <p:cNvPr id="5122" name="Picture 2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547688" y="2547938"/>
              <a:ext cx="8048625" cy="17621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b="1" dirty="0"/>
              <a:t>11.2.4</a:t>
            </a:r>
            <a:r>
              <a:rPr lang="en-US" dirty="0"/>
              <a:t> Another Perspective: Survey Evidence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/>
              <a:t>SLIDE </a:t>
            </a:r>
            <a:fld id="{BB82B8BA-AAD4-4AAB-9E1B-D668BEB9A1E6}" type="slidenum">
              <a:rPr lang="en-US" smtClean="0"/>
              <a:pPr/>
              <a:t>22</a:t>
            </a:fld>
            <a:endParaRPr lang="en-US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EXHIBIT 11-6 </a:t>
            </a:r>
            <a:r>
              <a:rPr lang="en-US" dirty="0"/>
              <a:t>Backward-Looking vs. Forward-Looking Total Returns in the U.S. Institutional Property Market: </a:t>
            </a:r>
            <a:r>
              <a:rPr lang="en-US" dirty="0" err="1"/>
              <a:t>NCREIF</a:t>
            </a:r>
            <a:r>
              <a:rPr lang="en-US" dirty="0"/>
              <a:t> vs. PwC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/>
              <a:t>SLIDE </a:t>
            </a:r>
            <a:fld id="{BB82B8BA-AAD4-4AAB-9E1B-D668BEB9A1E6}" type="slidenum">
              <a:rPr lang="en-US" smtClean="0"/>
              <a:pPr/>
              <a:t>23</a:t>
            </a:fld>
            <a:endParaRPr lang="en-US" dirty="0"/>
          </a:p>
        </p:txBody>
      </p:sp>
      <p:grpSp>
        <p:nvGrpSpPr>
          <p:cNvPr id="6" name="Group 5"/>
          <p:cNvGrpSpPr/>
          <p:nvPr/>
        </p:nvGrpSpPr>
        <p:grpSpPr>
          <a:xfrm>
            <a:off x="724052" y="1553936"/>
            <a:ext cx="7915056" cy="4572000"/>
            <a:chOff x="724052" y="1553936"/>
            <a:chExt cx="7915056" cy="4572000"/>
          </a:xfrm>
        </p:grpSpPr>
        <p:pic>
          <p:nvPicPr>
            <p:cNvPr id="6146" name="Picture 2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724052" y="1553936"/>
              <a:ext cx="7695896" cy="4572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8" name="TextBox 7"/>
            <p:cNvSpPr txBox="1"/>
            <p:nvPr/>
          </p:nvSpPr>
          <p:spPr>
            <a:xfrm rot="16200000">
              <a:off x="7013823" y="4500651"/>
              <a:ext cx="300434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000" dirty="0">
                  <a:effectLst/>
                  <a:latin typeface="Lato" panose="020F0502020204030203" pitchFamily="34" charset="0"/>
                  <a:ea typeface="Times New Roman" panose="02020603050405020304" pitchFamily="18" charset="0"/>
                  <a:cs typeface="Calibri" panose="020F0502020204030204" pitchFamily="34" charset="0"/>
                </a:rPr>
                <a:t>Copyright © 2021 </a:t>
              </a:r>
              <a:r>
                <a:rPr lang="en-US" sz="1000" dirty="0" err="1">
                  <a:effectLst/>
                  <a:latin typeface="Lato" panose="020F0502020204030203" pitchFamily="34" charset="0"/>
                  <a:ea typeface="Times New Roman" panose="02020603050405020304" pitchFamily="18" charset="0"/>
                  <a:cs typeface="Calibri" panose="020F0502020204030204" pitchFamily="34" charset="0"/>
                </a:rPr>
                <a:t>Mbition</a:t>
              </a:r>
              <a:r>
                <a:rPr lang="en-US" sz="1000" dirty="0">
                  <a:effectLst/>
                  <a:latin typeface="Lato" panose="020F0502020204030203" pitchFamily="34" charset="0"/>
                  <a:ea typeface="Times New Roman" panose="02020603050405020304" pitchFamily="18" charset="0"/>
                  <a:cs typeface="Calibri" panose="020F0502020204030204" pitchFamily="34" charset="0"/>
                </a:rPr>
                <a:t> LLC. All rights reserved.</a:t>
              </a:r>
              <a:endParaRPr lang="en-US" sz="1000" dirty="0">
                <a:effectLst/>
                <a:latin typeface="Lato" panose="020F0502020204030203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n-US" sz="3600" b="1" dirty="0"/>
              <a:t>11.2.5</a:t>
            </a:r>
            <a:r>
              <a:rPr lang="en-US" dirty="0"/>
              <a:t> Getting an Indication of Realistic Total Return Expectations by Observing Current Cap Rates in the Property Market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/>
              <a:t>SLIDE </a:t>
            </a:r>
            <a:fld id="{BB82B8BA-AAD4-4AAB-9E1B-D668BEB9A1E6}" type="slidenum">
              <a:rPr lang="en-US" smtClean="0"/>
              <a:pPr/>
              <a:t>24</a:t>
            </a:fld>
            <a:endParaRPr lang="en-US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EXHIBIT 11-7 </a:t>
            </a:r>
            <a:r>
              <a:rPr lang="en-US" dirty="0"/>
              <a:t>Stated Going-in </a:t>
            </a:r>
            <a:r>
              <a:rPr lang="en-US" dirty="0" err="1"/>
              <a:t>IRRs</a:t>
            </a:r>
            <a:r>
              <a:rPr lang="en-US" dirty="0"/>
              <a:t>, Cap Rates, and Inflation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/>
              <a:t>SLIDE </a:t>
            </a:r>
            <a:fld id="{BB82B8BA-AAD4-4AAB-9E1B-D668BEB9A1E6}" type="slidenum">
              <a:rPr lang="en-US" smtClean="0"/>
              <a:pPr/>
              <a:t>25</a:t>
            </a:fld>
            <a:endParaRPr lang="en-US" dirty="0"/>
          </a:p>
        </p:txBody>
      </p:sp>
      <p:grpSp>
        <p:nvGrpSpPr>
          <p:cNvPr id="6" name="Group 5"/>
          <p:cNvGrpSpPr/>
          <p:nvPr/>
        </p:nvGrpSpPr>
        <p:grpSpPr>
          <a:xfrm>
            <a:off x="547688" y="1562100"/>
            <a:ext cx="8287362" cy="4457700"/>
            <a:chOff x="547688" y="1562100"/>
            <a:chExt cx="8287362" cy="4457700"/>
          </a:xfrm>
        </p:grpSpPr>
        <p:sp>
          <p:nvSpPr>
            <p:cNvPr id="8" name="TextBox 7"/>
            <p:cNvSpPr txBox="1"/>
            <p:nvPr/>
          </p:nvSpPr>
          <p:spPr>
            <a:xfrm rot="16200000">
              <a:off x="7209765" y="4394515"/>
              <a:ext cx="300434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000" dirty="0">
                  <a:effectLst/>
                  <a:latin typeface="Lato" panose="020F0502020204030203" pitchFamily="34" charset="0"/>
                  <a:ea typeface="Times New Roman" panose="02020603050405020304" pitchFamily="18" charset="0"/>
                  <a:cs typeface="Calibri" panose="020F0502020204030204" pitchFamily="34" charset="0"/>
                </a:rPr>
                <a:t>Copyright © 2021 </a:t>
              </a:r>
              <a:r>
                <a:rPr lang="en-US" sz="1000" dirty="0" err="1">
                  <a:effectLst/>
                  <a:latin typeface="Lato" panose="020F0502020204030203" pitchFamily="34" charset="0"/>
                  <a:ea typeface="Times New Roman" panose="02020603050405020304" pitchFamily="18" charset="0"/>
                  <a:cs typeface="Calibri" panose="020F0502020204030204" pitchFamily="34" charset="0"/>
                </a:rPr>
                <a:t>Mbition</a:t>
              </a:r>
              <a:r>
                <a:rPr lang="en-US" sz="1000" dirty="0">
                  <a:effectLst/>
                  <a:latin typeface="Lato" panose="020F0502020204030203" pitchFamily="34" charset="0"/>
                  <a:ea typeface="Times New Roman" panose="02020603050405020304" pitchFamily="18" charset="0"/>
                  <a:cs typeface="Calibri" panose="020F0502020204030204" pitchFamily="34" charset="0"/>
                </a:rPr>
                <a:t> LLC. All rights reserved.</a:t>
              </a:r>
              <a:endParaRPr lang="en-US" sz="1000" dirty="0">
                <a:effectLst/>
                <a:latin typeface="Lato" panose="020F0502020204030203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pic>
          <p:nvPicPr>
            <p:cNvPr id="7170" name="Picture 2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547688" y="1562100"/>
              <a:ext cx="8048625" cy="44577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b="1" dirty="0"/>
              <a:t>11.2.6</a:t>
            </a:r>
            <a:r>
              <a:rPr lang="en-US" dirty="0"/>
              <a:t> Double Checking: Two Perspectives on the OCC Estimate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/>
              <a:t>SLIDE </a:t>
            </a:r>
            <a:fld id="{BB82B8BA-AAD4-4AAB-9E1B-D668BEB9A1E6}" type="slidenum">
              <a:rPr lang="en-US" smtClean="0"/>
              <a:pPr/>
              <a:t>26</a:t>
            </a:fld>
            <a:endParaRPr lang="en-US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b="1" dirty="0"/>
              <a:t>11.2.7</a:t>
            </a:r>
            <a:r>
              <a:rPr lang="en-US" dirty="0"/>
              <a:t> Variation in Return Expectations for Different Types of Property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/>
              <a:t>SLIDE </a:t>
            </a:r>
            <a:fld id="{BB82B8BA-AAD4-4AAB-9E1B-D668BEB9A1E6}" type="slidenum">
              <a:rPr lang="en-US" smtClean="0"/>
              <a:pPr/>
              <a:t>27</a:t>
            </a:fld>
            <a:endParaRPr lang="en-US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tabLst>
                <a:tab pos="2054225" algn="l"/>
              </a:tabLst>
            </a:pPr>
            <a:r>
              <a:rPr lang="en-US" b="1" dirty="0"/>
              <a:t>EXHIBIT 11-8A </a:t>
            </a:r>
            <a:r>
              <a:rPr lang="en-US" dirty="0"/>
              <a:t>Investor Total Return Expectations (</a:t>
            </a:r>
            <a:r>
              <a:rPr lang="en-US" dirty="0" err="1"/>
              <a:t>IRR</a:t>
            </a:r>
            <a:r>
              <a:rPr lang="en-US" dirty="0"/>
              <a:t>) for Various Property Types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/>
              <a:t>SLIDE </a:t>
            </a:r>
            <a:fld id="{BB82B8BA-AAD4-4AAB-9E1B-D668BEB9A1E6}" type="slidenum">
              <a:rPr lang="en-US" smtClean="0"/>
              <a:pPr/>
              <a:t>28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1094363" y="1524000"/>
            <a:ext cx="7185515" cy="4879777"/>
            <a:chOff x="1094363" y="1524000"/>
            <a:chExt cx="7185515" cy="4879777"/>
          </a:xfrm>
        </p:grpSpPr>
        <p:sp>
          <p:nvSpPr>
            <p:cNvPr id="8" name="TextBox 7"/>
            <p:cNvSpPr txBox="1"/>
            <p:nvPr/>
          </p:nvSpPr>
          <p:spPr>
            <a:xfrm rot="16200000">
              <a:off x="6654593" y="4470715"/>
              <a:ext cx="300434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000" dirty="0">
                  <a:effectLst/>
                  <a:latin typeface="Lato" panose="020F0502020204030203" pitchFamily="34" charset="0"/>
                  <a:ea typeface="Times New Roman" panose="02020603050405020304" pitchFamily="18" charset="0"/>
                  <a:cs typeface="Calibri" panose="020F0502020204030204" pitchFamily="34" charset="0"/>
                </a:rPr>
                <a:t>Copyright © 2021 </a:t>
              </a:r>
              <a:r>
                <a:rPr lang="en-US" sz="1000" dirty="0" err="1">
                  <a:effectLst/>
                  <a:latin typeface="Lato" panose="020F0502020204030203" pitchFamily="34" charset="0"/>
                  <a:ea typeface="Times New Roman" panose="02020603050405020304" pitchFamily="18" charset="0"/>
                  <a:cs typeface="Calibri" panose="020F0502020204030204" pitchFamily="34" charset="0"/>
                </a:rPr>
                <a:t>Mbition</a:t>
              </a:r>
              <a:r>
                <a:rPr lang="en-US" sz="1000" dirty="0">
                  <a:effectLst/>
                  <a:latin typeface="Lato" panose="020F0502020204030203" pitchFamily="34" charset="0"/>
                  <a:ea typeface="Times New Roman" panose="02020603050405020304" pitchFamily="18" charset="0"/>
                  <a:cs typeface="Calibri" panose="020F0502020204030204" pitchFamily="34" charset="0"/>
                </a:rPr>
                <a:t> LLC. All rights reserved.</a:t>
              </a:r>
              <a:endParaRPr lang="en-US" sz="1000" dirty="0">
                <a:effectLst/>
                <a:latin typeface="Lato" panose="020F0502020204030203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" name="Rectangle 4"/>
            <p:cNvSpPr/>
            <p:nvPr/>
          </p:nvSpPr>
          <p:spPr>
            <a:xfrm>
              <a:off x="1094363" y="6096000"/>
              <a:ext cx="5943600" cy="30777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400" dirty="0"/>
                <a:t>Source: PwC Real Estate Investor Survey, 2nd quarter 2011.</a:t>
              </a:r>
            </a:p>
          </p:txBody>
        </p:sp>
        <p:pic>
          <p:nvPicPr>
            <p:cNvPr id="8194" name="Picture 2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1094363" y="1524000"/>
              <a:ext cx="6955275" cy="4572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EXHIBIT 11-8B </a:t>
            </a:r>
            <a:r>
              <a:rPr lang="en-US" dirty="0"/>
              <a:t>Investor Cap Rate Expectations for Various Property Types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/>
              <a:t>SLIDE </a:t>
            </a:r>
            <a:fld id="{BB82B8BA-AAD4-4AAB-9E1B-D668BEB9A1E6}" type="slidenum">
              <a:rPr lang="en-US" smtClean="0"/>
              <a:pPr/>
              <a:t>29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1097280" y="1527048"/>
            <a:ext cx="7243183" cy="4876729"/>
            <a:chOff x="1097280" y="1527048"/>
            <a:chExt cx="7243183" cy="4876729"/>
          </a:xfrm>
        </p:grpSpPr>
        <p:sp>
          <p:nvSpPr>
            <p:cNvPr id="8" name="TextBox 7"/>
            <p:cNvSpPr txBox="1"/>
            <p:nvPr/>
          </p:nvSpPr>
          <p:spPr>
            <a:xfrm rot="16200000">
              <a:off x="6715178" y="4470715"/>
              <a:ext cx="300434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000" dirty="0">
                  <a:effectLst/>
                  <a:latin typeface="Lato" panose="020F0502020204030203" pitchFamily="34" charset="0"/>
                  <a:ea typeface="Times New Roman" panose="02020603050405020304" pitchFamily="18" charset="0"/>
                  <a:cs typeface="Calibri" panose="020F0502020204030204" pitchFamily="34" charset="0"/>
                </a:rPr>
                <a:t>Copyright © 2021 </a:t>
              </a:r>
              <a:r>
                <a:rPr lang="en-US" sz="1000" dirty="0" err="1">
                  <a:effectLst/>
                  <a:latin typeface="Lato" panose="020F0502020204030203" pitchFamily="34" charset="0"/>
                  <a:ea typeface="Times New Roman" panose="02020603050405020304" pitchFamily="18" charset="0"/>
                  <a:cs typeface="Calibri" panose="020F0502020204030204" pitchFamily="34" charset="0"/>
                </a:rPr>
                <a:t>Mbition</a:t>
              </a:r>
              <a:r>
                <a:rPr lang="en-US" sz="1000" dirty="0">
                  <a:effectLst/>
                  <a:latin typeface="Lato" panose="020F0502020204030203" pitchFamily="34" charset="0"/>
                  <a:ea typeface="Times New Roman" panose="02020603050405020304" pitchFamily="18" charset="0"/>
                  <a:cs typeface="Calibri" panose="020F0502020204030204" pitchFamily="34" charset="0"/>
                </a:rPr>
                <a:t> LLC. All rights reserved.</a:t>
              </a:r>
              <a:endParaRPr lang="en-US" sz="1000" dirty="0">
                <a:effectLst/>
                <a:latin typeface="Lato" panose="020F0502020204030203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" name="Rectangle 4"/>
            <p:cNvSpPr/>
            <p:nvPr/>
          </p:nvSpPr>
          <p:spPr>
            <a:xfrm>
              <a:off x="1097280" y="6096000"/>
              <a:ext cx="5943600" cy="30777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400" dirty="0"/>
                <a:t>Source: PwC Real Estate Investor Survey, 2nd quarter 2011</a:t>
              </a:r>
            </a:p>
          </p:txBody>
        </p:sp>
        <p:pic>
          <p:nvPicPr>
            <p:cNvPr id="9218" name="Picture 2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1097280" y="1527048"/>
              <a:ext cx="7000624" cy="4572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LEARNING OBJECTIVES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/>
              <a:t>After reading this chapter, you should understand:</a:t>
            </a:r>
          </a:p>
          <a:p>
            <a:r>
              <a:rPr lang="en-US" dirty="0"/>
              <a:t>The components and terminology of the typical commercial property investment cash flow projection </a:t>
            </a:r>
            <a:r>
              <a:rPr lang="en-US" dirty="0" err="1"/>
              <a:t>proforma</a:t>
            </a:r>
            <a:r>
              <a:rPr lang="en-US" dirty="0"/>
              <a:t>.</a:t>
            </a:r>
          </a:p>
          <a:p>
            <a:r>
              <a:rPr lang="en-US" dirty="0"/>
              <a:t>Some major practical considerations in making realistic commercial property cash flow projections.</a:t>
            </a:r>
          </a:p>
          <a:p>
            <a:r>
              <a:rPr lang="en-US" dirty="0"/>
              <a:t>Some major practical considerations in estimating the appropriate opportunity cost of capital to use as the discount rate in </a:t>
            </a:r>
            <a:r>
              <a:rPr lang="en-US" dirty="0" err="1"/>
              <a:t>DCF</a:t>
            </a:r>
            <a:r>
              <a:rPr lang="en-US" dirty="0"/>
              <a:t> valuation of commercial property.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/>
              <a:t>SLIDE </a:t>
            </a:r>
            <a:fld id="{BB82B8BA-AAD4-4AAB-9E1B-D668BEB9A1E6}" type="slidenum">
              <a:rPr lang="en-US" smtClean="0"/>
              <a:pPr/>
              <a:t>3</a:t>
            </a:fld>
            <a:endParaRPr lang="en-US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b="1" dirty="0"/>
              <a:t>11.3</a:t>
            </a:r>
            <a:r>
              <a:rPr lang="en-US" dirty="0"/>
              <a:t> Chapter 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/>
              <a:t>SLIDE </a:t>
            </a:r>
            <a:fld id="{BB82B8BA-AAD4-4AAB-9E1B-D668BEB9A1E6}" type="slidenum">
              <a:rPr lang="en-US" smtClean="0"/>
              <a:pPr/>
              <a:t>30</a:t>
            </a:fld>
            <a:endParaRPr lang="en-US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KEY TERMS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83163"/>
          </a:xfrm>
        </p:spPr>
        <p:txBody>
          <a:bodyPr numCol="2" spcCol="182880">
            <a:noAutofit/>
          </a:bodyPr>
          <a:lstStyle/>
          <a:p>
            <a:pPr>
              <a:spcBef>
                <a:spcPts val="300"/>
              </a:spcBef>
            </a:pPr>
            <a:r>
              <a:rPr lang="en-US" sz="2300" dirty="0" err="1"/>
              <a:t>proforma</a:t>
            </a:r>
            <a:endParaRPr lang="en-US" sz="2300" dirty="0"/>
          </a:p>
          <a:p>
            <a:pPr>
              <a:spcBef>
                <a:spcPts val="300"/>
              </a:spcBef>
            </a:pPr>
            <a:r>
              <a:rPr lang="en-US" sz="2300" dirty="0"/>
              <a:t>operating cash flows</a:t>
            </a:r>
          </a:p>
          <a:p>
            <a:pPr>
              <a:spcBef>
                <a:spcPts val="300"/>
              </a:spcBef>
            </a:pPr>
            <a:r>
              <a:rPr lang="en-US" sz="2300" dirty="0"/>
              <a:t>reversion cash flows</a:t>
            </a:r>
          </a:p>
          <a:p>
            <a:pPr>
              <a:spcBef>
                <a:spcPts val="300"/>
              </a:spcBef>
            </a:pPr>
            <a:r>
              <a:rPr lang="en-US" sz="2300" dirty="0"/>
              <a:t>potential gross income (</a:t>
            </a:r>
            <a:r>
              <a:rPr lang="en-US" sz="2300" dirty="0" err="1"/>
              <a:t>PGI</a:t>
            </a:r>
            <a:r>
              <a:rPr lang="en-US" sz="2300" dirty="0"/>
              <a:t>)</a:t>
            </a:r>
          </a:p>
          <a:p>
            <a:pPr>
              <a:spcBef>
                <a:spcPts val="300"/>
              </a:spcBef>
            </a:pPr>
            <a:r>
              <a:rPr lang="en-US" sz="2300" dirty="0"/>
              <a:t>rent roll</a:t>
            </a:r>
          </a:p>
          <a:p>
            <a:pPr>
              <a:spcBef>
                <a:spcPts val="300"/>
              </a:spcBef>
            </a:pPr>
            <a:r>
              <a:rPr lang="en-US" sz="2300" dirty="0"/>
              <a:t>rent comps analysis</a:t>
            </a:r>
          </a:p>
          <a:p>
            <a:pPr>
              <a:spcBef>
                <a:spcPts val="300"/>
              </a:spcBef>
            </a:pPr>
            <a:r>
              <a:rPr lang="en-US" sz="2300" dirty="0"/>
              <a:t>vacancy allowance</a:t>
            </a:r>
          </a:p>
          <a:p>
            <a:pPr>
              <a:spcBef>
                <a:spcPts val="300"/>
              </a:spcBef>
            </a:pPr>
            <a:r>
              <a:rPr lang="en-US" sz="2300" dirty="0"/>
              <a:t>effective gross income (</a:t>
            </a:r>
            <a:r>
              <a:rPr lang="en-US" sz="2300" dirty="0" err="1"/>
              <a:t>EGI</a:t>
            </a:r>
            <a:r>
              <a:rPr lang="en-US" sz="2300" dirty="0"/>
              <a:t>)</a:t>
            </a:r>
          </a:p>
          <a:p>
            <a:pPr>
              <a:spcBef>
                <a:spcPts val="300"/>
              </a:spcBef>
            </a:pPr>
            <a:r>
              <a:rPr lang="en-US" sz="2300" dirty="0"/>
              <a:t>other income</a:t>
            </a:r>
          </a:p>
          <a:p>
            <a:pPr>
              <a:spcBef>
                <a:spcPts val="300"/>
              </a:spcBef>
            </a:pPr>
            <a:r>
              <a:rPr lang="en-US" sz="2300" dirty="0"/>
              <a:t>operating expenses</a:t>
            </a:r>
          </a:p>
          <a:p>
            <a:pPr>
              <a:spcBef>
                <a:spcPts val="300"/>
              </a:spcBef>
            </a:pPr>
            <a:r>
              <a:rPr lang="en-US" sz="2300" dirty="0"/>
              <a:t>property management opportunity cost</a:t>
            </a:r>
          </a:p>
          <a:p>
            <a:pPr>
              <a:spcBef>
                <a:spcPts val="300"/>
              </a:spcBef>
            </a:pPr>
            <a:r>
              <a:rPr lang="en-US" sz="2300" dirty="0"/>
              <a:t>fixed costs</a:t>
            </a:r>
          </a:p>
          <a:p>
            <a:pPr>
              <a:spcBef>
                <a:spcPts val="300"/>
              </a:spcBef>
            </a:pPr>
            <a:r>
              <a:rPr lang="en-US" sz="2300" dirty="0"/>
              <a:t>variable costs</a:t>
            </a:r>
          </a:p>
          <a:p>
            <a:pPr>
              <a:spcBef>
                <a:spcPts val="300"/>
              </a:spcBef>
            </a:pPr>
            <a:r>
              <a:rPr lang="en-US" sz="2300" dirty="0"/>
              <a:t>net leases</a:t>
            </a:r>
          </a:p>
          <a:p>
            <a:pPr>
              <a:spcBef>
                <a:spcPts val="300"/>
              </a:spcBef>
            </a:pPr>
            <a:r>
              <a:rPr lang="en-US" sz="2300" dirty="0"/>
              <a:t>expense stops</a:t>
            </a:r>
          </a:p>
          <a:p>
            <a:pPr>
              <a:spcBef>
                <a:spcPts val="300"/>
              </a:spcBef>
            </a:pPr>
            <a:r>
              <a:rPr lang="en-US" sz="2300" dirty="0"/>
              <a:t>net operating income (</a:t>
            </a:r>
            <a:r>
              <a:rPr lang="en-US" sz="2300" dirty="0" err="1"/>
              <a:t>NOI</a:t>
            </a:r>
            <a:r>
              <a:rPr lang="en-US" sz="2300" dirty="0"/>
              <a:t>)</a:t>
            </a:r>
          </a:p>
          <a:p>
            <a:pPr>
              <a:spcBef>
                <a:spcPts val="300"/>
              </a:spcBef>
            </a:pPr>
            <a:r>
              <a:rPr lang="en-US" sz="2300" dirty="0"/>
              <a:t>capital improvement expenditures</a:t>
            </a:r>
          </a:p>
          <a:p>
            <a:pPr>
              <a:spcBef>
                <a:spcPts val="300"/>
              </a:spcBef>
            </a:pPr>
            <a:r>
              <a:rPr lang="en-US" sz="2300" dirty="0"/>
              <a:t>leasing costs</a:t>
            </a:r>
          </a:p>
          <a:p>
            <a:pPr>
              <a:spcBef>
                <a:spcPts val="300"/>
              </a:spcBef>
            </a:pPr>
            <a:r>
              <a:rPr lang="en-US" sz="2300" dirty="0"/>
              <a:t>tenant improvement expenditures (</a:t>
            </a:r>
            <a:r>
              <a:rPr lang="en-US" sz="2300" dirty="0" err="1"/>
              <a:t>TIs</a:t>
            </a:r>
            <a:r>
              <a:rPr lang="en-US" sz="2300" dirty="0"/>
              <a:t>)</a:t>
            </a:r>
          </a:p>
          <a:p>
            <a:pPr>
              <a:spcBef>
                <a:spcPts val="300"/>
              </a:spcBef>
            </a:pPr>
            <a:r>
              <a:rPr lang="en-US" sz="2300" dirty="0"/>
              <a:t>leasing commissions</a:t>
            </a:r>
          </a:p>
          <a:p>
            <a:pPr>
              <a:spcBef>
                <a:spcPts val="300"/>
              </a:spcBef>
            </a:pPr>
            <a:r>
              <a:rPr lang="en-US" sz="2300" dirty="0"/>
              <a:t>Concessions</a:t>
            </a:r>
          </a:p>
          <a:p>
            <a:pPr>
              <a:spcBef>
                <a:spcPts val="300"/>
              </a:spcBef>
            </a:pPr>
            <a:r>
              <a:rPr lang="en-US" sz="2300" dirty="0"/>
              <a:t>property-before-tax cash flow (</a:t>
            </a:r>
            <a:r>
              <a:rPr lang="en-US" sz="2300" dirty="0" err="1"/>
              <a:t>PBTCF</a:t>
            </a:r>
            <a:r>
              <a:rPr lang="en-US" sz="2300" dirty="0"/>
              <a:t>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/>
              <a:t>SLIDE </a:t>
            </a:r>
            <a:fld id="{BB82B8BA-AAD4-4AAB-9E1B-D668BEB9A1E6}" type="slidenum">
              <a:rPr lang="en-US" smtClean="0"/>
              <a:pPr/>
              <a:t>31</a:t>
            </a:fld>
            <a:endParaRPr lang="en-US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KEY TERMS </a:t>
            </a:r>
            <a:r>
              <a:rPr lang="en-US" sz="2000" i="1" dirty="0">
                <a:solidFill>
                  <a:srgbClr val="00B0F0"/>
                </a:solidFill>
              </a:rPr>
              <a:t>(continued)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029200"/>
          </a:xfrm>
        </p:spPr>
        <p:txBody>
          <a:bodyPr numCol="2" spcCol="182880">
            <a:noAutofit/>
          </a:bodyPr>
          <a:lstStyle/>
          <a:p>
            <a:pPr>
              <a:spcBef>
                <a:spcPts val="300"/>
              </a:spcBef>
            </a:pPr>
            <a:r>
              <a:rPr lang="en-US" sz="2300" dirty="0"/>
              <a:t>reversion cap rate</a:t>
            </a:r>
          </a:p>
          <a:p>
            <a:pPr>
              <a:spcBef>
                <a:spcPts val="300"/>
              </a:spcBef>
            </a:pPr>
            <a:r>
              <a:rPr lang="en-US" sz="2300" dirty="0"/>
              <a:t>going-out cap rate</a:t>
            </a:r>
          </a:p>
          <a:p>
            <a:pPr>
              <a:spcBef>
                <a:spcPts val="300"/>
              </a:spcBef>
            </a:pPr>
            <a:r>
              <a:rPr lang="en-US" sz="2300" dirty="0"/>
              <a:t>terminal cap rate</a:t>
            </a:r>
          </a:p>
          <a:p>
            <a:pPr>
              <a:spcBef>
                <a:spcPts val="300"/>
              </a:spcBef>
            </a:pPr>
            <a:r>
              <a:rPr lang="en-US" sz="2300" dirty="0"/>
              <a:t>resale cap rate</a:t>
            </a:r>
          </a:p>
          <a:p>
            <a:pPr>
              <a:spcBef>
                <a:spcPts val="300"/>
              </a:spcBef>
            </a:pPr>
            <a:r>
              <a:rPr lang="en-US" sz="2300" dirty="0"/>
              <a:t>going-in cap rate</a:t>
            </a:r>
          </a:p>
          <a:p>
            <a:pPr>
              <a:spcBef>
                <a:spcPts val="300"/>
              </a:spcBef>
            </a:pPr>
            <a:r>
              <a:rPr lang="en-US" sz="2300" dirty="0"/>
              <a:t>discount rate</a:t>
            </a:r>
          </a:p>
          <a:p>
            <a:pPr>
              <a:spcBef>
                <a:spcPts val="300"/>
              </a:spcBef>
            </a:pPr>
            <a:r>
              <a:rPr lang="en-US" sz="2300" dirty="0"/>
              <a:t>risk-free rate</a:t>
            </a:r>
          </a:p>
          <a:p>
            <a:pPr>
              <a:spcBef>
                <a:spcPts val="300"/>
              </a:spcBef>
            </a:pPr>
            <a:r>
              <a:rPr lang="en-US" sz="2300" dirty="0"/>
              <a:t>sensitivity analysis</a:t>
            </a:r>
          </a:p>
          <a:p>
            <a:pPr>
              <a:spcBef>
                <a:spcPts val="300"/>
              </a:spcBef>
            </a:pPr>
            <a:r>
              <a:rPr lang="en-US" sz="2300" dirty="0"/>
              <a:t>simulation analysis</a:t>
            </a:r>
          </a:p>
          <a:p>
            <a:pPr>
              <a:spcBef>
                <a:spcPts val="300"/>
              </a:spcBef>
            </a:pPr>
            <a:r>
              <a:rPr lang="en-US" sz="2300" dirty="0"/>
              <a:t>opportunity cost of capital (OCC)</a:t>
            </a:r>
          </a:p>
          <a:p>
            <a:pPr>
              <a:spcBef>
                <a:spcPts val="300"/>
              </a:spcBef>
            </a:pPr>
            <a:r>
              <a:rPr lang="en-US" sz="2300" dirty="0"/>
              <a:t>risk premiums</a:t>
            </a:r>
          </a:p>
          <a:p>
            <a:pPr>
              <a:spcBef>
                <a:spcPts val="300"/>
              </a:spcBef>
            </a:pPr>
            <a:r>
              <a:rPr lang="en-US" sz="2300" dirty="0"/>
              <a:t>ex post risk premiums</a:t>
            </a:r>
          </a:p>
          <a:p>
            <a:pPr>
              <a:spcBef>
                <a:spcPts val="300"/>
              </a:spcBef>
            </a:pPr>
            <a:r>
              <a:rPr lang="en-US" sz="2300" dirty="0"/>
              <a:t>ex ante expectations</a:t>
            </a:r>
          </a:p>
          <a:p>
            <a:pPr>
              <a:spcBef>
                <a:spcPts val="300"/>
              </a:spcBef>
            </a:pPr>
            <a:r>
              <a:rPr lang="en-US" sz="2300" dirty="0" err="1"/>
              <a:t>NCREIF</a:t>
            </a:r>
            <a:r>
              <a:rPr lang="en-US" sz="2300" dirty="0"/>
              <a:t> property index (</a:t>
            </a:r>
            <a:r>
              <a:rPr lang="en-US" sz="2300" dirty="0" err="1"/>
              <a:t>NPI</a:t>
            </a:r>
            <a:r>
              <a:rPr lang="en-US" sz="2300" dirty="0"/>
              <a:t>)</a:t>
            </a:r>
          </a:p>
          <a:p>
            <a:pPr>
              <a:spcBef>
                <a:spcPts val="300"/>
              </a:spcBef>
            </a:pPr>
            <a:r>
              <a:rPr lang="en-US" sz="2300" dirty="0"/>
              <a:t>constant-growth perpetuity model</a:t>
            </a:r>
          </a:p>
          <a:p>
            <a:pPr>
              <a:spcBef>
                <a:spcPts val="300"/>
              </a:spcBef>
            </a:pPr>
            <a:r>
              <a:rPr lang="en-US" sz="2300" dirty="0"/>
              <a:t>overall rate (OAR)</a:t>
            </a:r>
          </a:p>
          <a:p>
            <a:pPr>
              <a:spcBef>
                <a:spcPts val="300"/>
              </a:spcBef>
            </a:pPr>
            <a:r>
              <a:rPr lang="en-US" sz="2300" dirty="0"/>
              <a:t>institutional quality commercial property</a:t>
            </a:r>
          </a:p>
          <a:p>
            <a:pPr>
              <a:spcBef>
                <a:spcPts val="300"/>
              </a:spcBef>
            </a:pPr>
            <a:r>
              <a:rPr lang="en-US" sz="2300" dirty="0"/>
              <a:t>portfolio core properties</a:t>
            </a:r>
          </a:p>
          <a:p>
            <a:pPr>
              <a:spcBef>
                <a:spcPts val="300"/>
              </a:spcBef>
            </a:pPr>
            <a:r>
              <a:rPr lang="en-US" sz="2300" dirty="0"/>
              <a:t>capital market segments and clienteles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BB82B8BA-AAD4-4AAB-9E1B-D668BEB9A1E6}" type="slidenum">
              <a:rPr lang="en-US" smtClean="0"/>
              <a:pPr/>
              <a:t>32</a:t>
            </a:fld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b="1" dirty="0"/>
              <a:t>11.1 </a:t>
            </a:r>
            <a:r>
              <a:rPr lang="en-US" dirty="0" err="1"/>
              <a:t>Proformas</a:t>
            </a:r>
            <a:r>
              <a:rPr lang="en-US" dirty="0"/>
              <a:t> and Cash Flow Projection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/>
              <a:t>SLIDE </a:t>
            </a:r>
            <a:fld id="{BB82B8BA-AAD4-4AAB-9E1B-D668BEB9A1E6}" type="slidenum">
              <a:rPr lang="en-US" smtClean="0"/>
              <a:pPr/>
              <a:t>4</a:t>
            </a:fld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b="1" dirty="0"/>
              <a:t>11.1.1 </a:t>
            </a:r>
            <a:r>
              <a:rPr lang="en-US" dirty="0" err="1"/>
              <a:t>PGI</a:t>
            </a:r>
            <a:r>
              <a:rPr lang="en-US" dirty="0"/>
              <a:t> and Market Rent Projection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/>
              <a:t>SLIDE </a:t>
            </a:r>
            <a:fld id="{BB82B8BA-AAD4-4AAB-9E1B-D668BEB9A1E6}" type="slidenum">
              <a:rPr lang="en-US" smtClean="0"/>
              <a:pPr/>
              <a:t>5</a:t>
            </a:fld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2819400" cy="3154362"/>
          </a:xfrm>
        </p:spPr>
        <p:txBody>
          <a:bodyPr anchor="t">
            <a:normAutofit/>
          </a:bodyPr>
          <a:lstStyle/>
          <a:p>
            <a:pPr>
              <a:tabLst>
                <a:tab pos="2054225" algn="l"/>
              </a:tabLst>
            </a:pPr>
            <a:r>
              <a:rPr lang="en-US" sz="2800" b="1" dirty="0"/>
              <a:t>EXHIBIT 11-1 </a:t>
            </a:r>
            <a:r>
              <a:rPr lang="en-US" sz="2800" dirty="0"/>
              <a:t>Typical Line Items in a </a:t>
            </a:r>
            <a:r>
              <a:rPr lang="en-US" sz="2800" dirty="0" err="1"/>
              <a:t>Proforma</a:t>
            </a:r>
            <a:r>
              <a:rPr lang="en-US" sz="2800" dirty="0"/>
              <a:t> for Income Property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/>
              <a:t>SLIDE </a:t>
            </a:r>
            <a:fld id="{BB82B8BA-AAD4-4AAB-9E1B-D668BEB9A1E6}" type="slidenum">
              <a:rPr lang="en-US" smtClean="0"/>
              <a:pPr/>
              <a:t>6</a:t>
            </a:fld>
            <a:endParaRPr lang="en-US" dirty="0"/>
          </a:p>
        </p:txBody>
      </p:sp>
      <p:grpSp>
        <p:nvGrpSpPr>
          <p:cNvPr id="9" name="Group 8"/>
          <p:cNvGrpSpPr/>
          <p:nvPr/>
        </p:nvGrpSpPr>
        <p:grpSpPr>
          <a:xfrm>
            <a:off x="3241937" y="457200"/>
            <a:ext cx="5233885" cy="5645150"/>
            <a:chOff x="3241937" y="274638"/>
            <a:chExt cx="5233885" cy="5645150"/>
          </a:xfrm>
        </p:grpSpPr>
        <p:sp>
          <p:nvSpPr>
            <p:cNvPr id="8" name="TextBox 7"/>
            <p:cNvSpPr txBox="1"/>
            <p:nvPr/>
          </p:nvSpPr>
          <p:spPr>
            <a:xfrm rot="16200000">
              <a:off x="6850537" y="4294503"/>
              <a:ext cx="300434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000" dirty="0">
                  <a:effectLst/>
                  <a:latin typeface="Lato" panose="020F0502020204030203" pitchFamily="34" charset="0"/>
                  <a:ea typeface="Times New Roman" panose="02020603050405020304" pitchFamily="18" charset="0"/>
                  <a:cs typeface="Calibri" panose="020F0502020204030204" pitchFamily="34" charset="0"/>
                </a:rPr>
                <a:t>Copyright © 2021 </a:t>
              </a:r>
              <a:r>
                <a:rPr lang="en-US" sz="1000" dirty="0" err="1">
                  <a:effectLst/>
                  <a:latin typeface="Lato" panose="020F0502020204030203" pitchFamily="34" charset="0"/>
                  <a:ea typeface="Times New Roman" panose="02020603050405020304" pitchFamily="18" charset="0"/>
                  <a:cs typeface="Calibri" panose="020F0502020204030204" pitchFamily="34" charset="0"/>
                </a:rPr>
                <a:t>Mbition</a:t>
              </a:r>
              <a:r>
                <a:rPr lang="en-US" sz="1000" dirty="0">
                  <a:effectLst/>
                  <a:latin typeface="Lato" panose="020F0502020204030203" pitchFamily="34" charset="0"/>
                  <a:ea typeface="Times New Roman" panose="02020603050405020304" pitchFamily="18" charset="0"/>
                  <a:cs typeface="Calibri" panose="020F0502020204030204" pitchFamily="34" charset="0"/>
                </a:rPr>
                <a:t> LLC. All rights reserved.</a:t>
              </a:r>
              <a:endParaRPr lang="en-US" sz="1000" dirty="0">
                <a:effectLst/>
                <a:latin typeface="Lato" panose="020F0502020204030203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pic>
          <p:nvPicPr>
            <p:cNvPr id="1028" name="Picture 4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3241937" y="274638"/>
              <a:ext cx="4991100" cy="5645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tabLst>
                <a:tab pos="2054225" algn="l"/>
              </a:tabLst>
            </a:pPr>
            <a:r>
              <a:rPr lang="en-US" b="1" dirty="0"/>
              <a:t>EXHIBIT 11-2 </a:t>
            </a:r>
            <a:r>
              <a:rPr lang="en-US" dirty="0" err="1"/>
              <a:t>NCREIF</a:t>
            </a:r>
            <a:r>
              <a:rPr lang="en-US" dirty="0"/>
              <a:t> Same-Property </a:t>
            </a:r>
            <a:r>
              <a:rPr lang="en-US" dirty="0" err="1"/>
              <a:t>NOI</a:t>
            </a:r>
            <a:r>
              <a:rPr lang="en-US" dirty="0"/>
              <a:t> Growth vs. Inflation, 1979–2011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/>
              <a:t>SLIDE </a:t>
            </a:r>
            <a:fld id="{BB82B8BA-AAD4-4AAB-9E1B-D668BEB9A1E6}" type="slidenum">
              <a:rPr lang="en-US" smtClean="0"/>
              <a:pPr/>
              <a:t>7</a:t>
            </a:fld>
            <a:endParaRPr lang="en-US" dirty="0"/>
          </a:p>
        </p:txBody>
      </p:sp>
      <p:grpSp>
        <p:nvGrpSpPr>
          <p:cNvPr id="6" name="Group 5"/>
          <p:cNvGrpSpPr/>
          <p:nvPr/>
        </p:nvGrpSpPr>
        <p:grpSpPr>
          <a:xfrm>
            <a:off x="1229008" y="1447800"/>
            <a:ext cx="6920242" cy="4800600"/>
            <a:chOff x="1229008" y="1447800"/>
            <a:chExt cx="6920242" cy="4800600"/>
          </a:xfrm>
        </p:grpSpPr>
        <p:sp>
          <p:nvSpPr>
            <p:cNvPr id="8" name="TextBox 7"/>
            <p:cNvSpPr txBox="1"/>
            <p:nvPr/>
          </p:nvSpPr>
          <p:spPr>
            <a:xfrm rot="16200000">
              <a:off x="6523965" y="4596989"/>
              <a:ext cx="300434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000" dirty="0">
                  <a:effectLst/>
                  <a:latin typeface="Lato" panose="020F0502020204030203" pitchFamily="34" charset="0"/>
                  <a:ea typeface="Times New Roman" panose="02020603050405020304" pitchFamily="18" charset="0"/>
                  <a:cs typeface="Calibri" panose="020F0502020204030204" pitchFamily="34" charset="0"/>
                </a:rPr>
                <a:t>Copyright © 2021 </a:t>
              </a:r>
              <a:r>
                <a:rPr lang="en-US" sz="1000" dirty="0" err="1">
                  <a:effectLst/>
                  <a:latin typeface="Lato" panose="020F0502020204030203" pitchFamily="34" charset="0"/>
                  <a:ea typeface="Times New Roman" panose="02020603050405020304" pitchFamily="18" charset="0"/>
                  <a:cs typeface="Calibri" panose="020F0502020204030204" pitchFamily="34" charset="0"/>
                </a:rPr>
                <a:t>Mbition</a:t>
              </a:r>
              <a:r>
                <a:rPr lang="en-US" sz="1000" dirty="0">
                  <a:effectLst/>
                  <a:latin typeface="Lato" panose="020F0502020204030203" pitchFamily="34" charset="0"/>
                  <a:ea typeface="Times New Roman" panose="02020603050405020304" pitchFamily="18" charset="0"/>
                  <a:cs typeface="Calibri" panose="020F0502020204030204" pitchFamily="34" charset="0"/>
                </a:rPr>
                <a:t> LLC. All rights reserved.</a:t>
              </a:r>
              <a:endParaRPr lang="en-US" sz="1000" dirty="0">
                <a:effectLst/>
                <a:latin typeface="Lato" panose="020F0502020204030203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pic>
          <p:nvPicPr>
            <p:cNvPr id="2050" name="Picture 2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1229008" y="1447800"/>
              <a:ext cx="6685985" cy="4800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b="1" dirty="0"/>
              <a:t>11.1.2 </a:t>
            </a:r>
            <a:r>
              <a:rPr lang="en-US" dirty="0"/>
              <a:t>Vacancy Allowance and </a:t>
            </a:r>
            <a:r>
              <a:rPr lang="en-US" dirty="0" err="1"/>
              <a:t>EGI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/>
              <a:t>SLIDE </a:t>
            </a:r>
            <a:fld id="{BB82B8BA-AAD4-4AAB-9E1B-D668BEB9A1E6}" type="slidenum">
              <a:rPr lang="en-US" smtClean="0"/>
              <a:pPr/>
              <a:t>8</a:t>
            </a:fld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tabLst>
                <a:tab pos="2054225" algn="l"/>
              </a:tabLst>
            </a:pPr>
            <a:r>
              <a:rPr lang="en-US" b="1" dirty="0"/>
              <a:t>EXHIBIT 11-3 </a:t>
            </a:r>
            <a:r>
              <a:rPr lang="en-US" dirty="0"/>
              <a:t>Average Reported Vacancy among </a:t>
            </a:r>
            <a:r>
              <a:rPr lang="en-US" dirty="0" err="1"/>
              <a:t>NCREIF</a:t>
            </a:r>
            <a:r>
              <a:rPr lang="en-US" dirty="0"/>
              <a:t> Properties, 1983–2011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/>
              <a:t>SLIDE </a:t>
            </a:r>
            <a:fld id="{BB82B8BA-AAD4-4AAB-9E1B-D668BEB9A1E6}" type="slidenum">
              <a:rPr lang="en-US" smtClean="0"/>
              <a:pPr/>
              <a:t>9</a:t>
            </a:fld>
            <a:endParaRPr lang="en-US" dirty="0"/>
          </a:p>
        </p:txBody>
      </p:sp>
      <p:grpSp>
        <p:nvGrpSpPr>
          <p:cNvPr id="6" name="Group 5"/>
          <p:cNvGrpSpPr/>
          <p:nvPr/>
        </p:nvGrpSpPr>
        <p:grpSpPr>
          <a:xfrm>
            <a:off x="836727" y="1447800"/>
            <a:ext cx="7697673" cy="4800600"/>
            <a:chOff x="836727" y="1447800"/>
            <a:chExt cx="7697673" cy="4800600"/>
          </a:xfrm>
        </p:grpSpPr>
        <p:pic>
          <p:nvPicPr>
            <p:cNvPr id="3074" name="Picture 2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836727" y="1447800"/>
              <a:ext cx="7470547" cy="4800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8" name="TextBox 7"/>
            <p:cNvSpPr txBox="1"/>
            <p:nvPr/>
          </p:nvSpPr>
          <p:spPr>
            <a:xfrm rot="16200000">
              <a:off x="6909115" y="4623115"/>
              <a:ext cx="300434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000" dirty="0">
                  <a:effectLst/>
                  <a:latin typeface="Lato" panose="020F0502020204030203" pitchFamily="34" charset="0"/>
                  <a:ea typeface="Times New Roman" panose="02020603050405020304" pitchFamily="18" charset="0"/>
                  <a:cs typeface="Calibri" panose="020F0502020204030204" pitchFamily="34" charset="0"/>
                </a:rPr>
                <a:t>Copyright © 2021 </a:t>
              </a:r>
              <a:r>
                <a:rPr lang="en-US" sz="1000" dirty="0" err="1">
                  <a:effectLst/>
                  <a:latin typeface="Lato" panose="020F0502020204030203" pitchFamily="34" charset="0"/>
                  <a:ea typeface="Times New Roman" panose="02020603050405020304" pitchFamily="18" charset="0"/>
                  <a:cs typeface="Calibri" panose="020F0502020204030204" pitchFamily="34" charset="0"/>
                </a:rPr>
                <a:t>Mbition</a:t>
              </a:r>
              <a:r>
                <a:rPr lang="en-US" sz="1000" dirty="0">
                  <a:effectLst/>
                  <a:latin typeface="Lato" panose="020F0502020204030203" pitchFamily="34" charset="0"/>
                  <a:ea typeface="Times New Roman" panose="02020603050405020304" pitchFamily="18" charset="0"/>
                  <a:cs typeface="Calibri" panose="020F0502020204030204" pitchFamily="34" charset="0"/>
                </a:rPr>
                <a:t> LLC. All rights reserved.</a:t>
              </a:r>
              <a:endParaRPr lang="en-US" sz="1000" dirty="0">
                <a:effectLst/>
                <a:latin typeface="Lato" panose="020F0502020204030203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512</TotalTime>
  <Words>835</Words>
  <Application>Microsoft Office PowerPoint</Application>
  <PresentationFormat>On-screen Show (4:3)</PresentationFormat>
  <Paragraphs>143</Paragraphs>
  <Slides>32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8" baseType="lpstr">
      <vt:lpstr>Arial</vt:lpstr>
      <vt:lpstr>Calibri</vt:lpstr>
      <vt:lpstr>Lato</vt:lpstr>
      <vt:lpstr>Times New Roman</vt:lpstr>
      <vt:lpstr>Wingdings</vt:lpstr>
      <vt:lpstr>Office Theme</vt:lpstr>
      <vt:lpstr>Chapter 11</vt:lpstr>
      <vt:lpstr>CHAPTER OUTLINE</vt:lpstr>
      <vt:lpstr>LEARNING OBJECTIVES</vt:lpstr>
      <vt:lpstr>11.1 Proformas and Cash Flow Projection</vt:lpstr>
      <vt:lpstr>11.1.1 PGI and Market Rent Projection</vt:lpstr>
      <vt:lpstr>EXHIBIT 11-1 Typical Line Items in a Proforma for Income Property</vt:lpstr>
      <vt:lpstr>EXHIBIT 11-2 NCREIF Same-Property NOI Growth vs. Inflation, 1979–2011</vt:lpstr>
      <vt:lpstr>11.1.2 Vacancy Allowance and EGI</vt:lpstr>
      <vt:lpstr>EXHIBIT 11-3 Average Reported Vacancy among NCREIF Properties, 1983–2011</vt:lpstr>
      <vt:lpstr>EXHIBIT 11-4 Difference Over Time between Building Vacancy Minus Average Submarket Vacancy (within which the buildings are located) for Two Vintages of Buildings Based on Year of Construction </vt:lpstr>
      <vt:lpstr>11.1.3 Operating Expenses</vt:lpstr>
      <vt:lpstr>11.1.4 Net Operating Income</vt:lpstr>
      <vt:lpstr>11.1.5 Capital Improvement Expenditures</vt:lpstr>
      <vt:lpstr>11.1.6 The Bottom Line: PBTCF</vt:lpstr>
      <vt:lpstr>11.1.7 Reversion Cash Flows</vt:lpstr>
      <vt:lpstr>11.1.8 Summary of Cash Flow Projection</vt:lpstr>
      <vt:lpstr>11.2 Discount Rates: The Opportunity Cost of Capital</vt:lpstr>
      <vt:lpstr>11.2.1 General Observations about Real Estate Discount Rates</vt:lpstr>
      <vt:lpstr>11.2.2 Putting in Some Numbers: The Risk-Free Rate</vt:lpstr>
      <vt:lpstr>11.2.3 Putting in Some More Numbers: Historical Evidence on the OCC for Institutional Commercial Property</vt:lpstr>
      <vt:lpstr>EXHIBIT 11-5 Historical Return, Risk, and Risk Premiums, 1970–2003</vt:lpstr>
      <vt:lpstr>11.2.4 Another Perspective: Survey Evidence</vt:lpstr>
      <vt:lpstr>EXHIBIT 11-6 Backward-Looking vs. Forward-Looking Total Returns in the U.S. Institutional Property Market: NCREIF vs. PwC</vt:lpstr>
      <vt:lpstr>11.2.5 Getting an Indication of Realistic Total Return Expectations by Observing Current Cap Rates in the Property Market</vt:lpstr>
      <vt:lpstr>EXHIBIT 11-7 Stated Going-in IRRs, Cap Rates, and Inflation</vt:lpstr>
      <vt:lpstr>11.2.6 Double Checking: Two Perspectives on the OCC Estimate</vt:lpstr>
      <vt:lpstr>11.2.7 Variation in Return Expectations for Different Types of Property</vt:lpstr>
      <vt:lpstr>EXHIBIT 11-8A Investor Total Return Expectations (IRR) for Various Property Types</vt:lpstr>
      <vt:lpstr>EXHIBIT 11-8B Investor Cap Rate Expectations for Various Property Types</vt:lpstr>
      <vt:lpstr>11.3 Chapter Summary</vt:lpstr>
      <vt:lpstr>KEY TERMS</vt:lpstr>
      <vt:lpstr>KEY TERMS (continued)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*</dc:creator>
  <cp:lastModifiedBy>Brian Brogaard</cp:lastModifiedBy>
  <cp:revision>68</cp:revision>
  <dcterms:created xsi:type="dcterms:W3CDTF">2013-02-04T22:06:42Z</dcterms:created>
  <dcterms:modified xsi:type="dcterms:W3CDTF">2021-01-22T17:34:52Z</dcterms:modified>
</cp:coreProperties>
</file>