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68" r:id="rId2"/>
    <p:sldId id="267" r:id="rId3"/>
    <p:sldId id="269" r:id="rId4"/>
    <p:sldId id="299" r:id="rId5"/>
    <p:sldId id="300" r:id="rId6"/>
    <p:sldId id="301" r:id="rId7"/>
    <p:sldId id="318" r:id="rId8"/>
    <p:sldId id="302" r:id="rId9"/>
    <p:sldId id="303" r:id="rId10"/>
    <p:sldId id="304" r:id="rId11"/>
    <p:sldId id="305" r:id="rId12"/>
    <p:sldId id="319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13" r:id="rId21"/>
    <p:sldId id="314" r:id="rId22"/>
    <p:sldId id="315" r:id="rId23"/>
    <p:sldId id="316" r:id="rId24"/>
    <p:sldId id="317" r:id="rId25"/>
    <p:sldId id="285" r:id="rId26"/>
    <p:sldId id="298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3F94"/>
    <a:srgbClr val="A1B7ED"/>
    <a:srgbClr val="8481C1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2" autoAdjust="0"/>
    <p:restoredTop sz="94686" autoAdjust="0"/>
  </p:normalViewPr>
  <p:slideViewPr>
    <p:cSldViewPr>
      <p:cViewPr varScale="1">
        <p:scale>
          <a:sx n="110" d="100"/>
          <a:sy n="110" d="100"/>
        </p:scale>
        <p:origin x="225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9" y="935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2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Brogaard" userId="466ef7659165ab1f" providerId="LiveId" clId="{C4959CCF-9B84-4F77-94BA-849609C039C1}"/>
    <pc:docChg chg="modSld modMainMaster modNotesMaster modHandout">
      <pc:chgData name="Brian Brogaard" userId="466ef7659165ab1f" providerId="LiveId" clId="{C4959CCF-9B84-4F77-94BA-849609C039C1}" dt="2021-01-22T17:32:55.046" v="13" actId="255"/>
      <pc:docMkLst>
        <pc:docMk/>
      </pc:docMkLst>
      <pc:sldChg chg="modNotes">
        <pc:chgData name="Brian Brogaard" userId="466ef7659165ab1f" providerId="LiveId" clId="{C4959CCF-9B84-4F77-94BA-849609C039C1}" dt="2021-01-22T17:32:11.490" v="1" actId="255"/>
        <pc:sldMkLst>
          <pc:docMk/>
          <pc:sldMk cId="0" sldId="268"/>
        </pc:sldMkLst>
      </pc:sldChg>
      <pc:sldChg chg="modSp mod">
        <pc:chgData name="Brian Brogaard" userId="466ef7659165ab1f" providerId="LiveId" clId="{C4959CCF-9B84-4F77-94BA-849609C039C1}" dt="2021-01-22T17:32:19.014" v="3" actId="1076"/>
        <pc:sldMkLst>
          <pc:docMk/>
          <pc:sldMk cId="0" sldId="285"/>
        </pc:sldMkLst>
        <pc:spChg chg="mod">
          <ac:chgData name="Brian Brogaard" userId="466ef7659165ab1f" providerId="LiveId" clId="{C4959CCF-9B84-4F77-94BA-849609C039C1}" dt="2021-01-22T17:32:19.014" v="3" actId="1076"/>
          <ac:spMkLst>
            <pc:docMk/>
            <pc:sldMk cId="0" sldId="285"/>
            <ac:spMk id="8" creationId="{00000000-0000-0000-0000-000000000000}"/>
          </ac:spMkLst>
        </pc:spChg>
      </pc:sldChg>
      <pc:sldMasterChg chg="modSp mod modSldLayout">
        <pc:chgData name="Brian Brogaard" userId="466ef7659165ab1f" providerId="LiveId" clId="{C4959CCF-9B84-4F77-94BA-849609C039C1}" dt="2021-01-22T17:32:39.070" v="9" actId="207"/>
        <pc:sldMasterMkLst>
          <pc:docMk/>
          <pc:sldMasterMk cId="0" sldId="2147483648"/>
        </pc:sldMasterMkLst>
        <pc:spChg chg="mod">
          <ac:chgData name="Brian Brogaard" userId="466ef7659165ab1f" providerId="LiveId" clId="{C4959CCF-9B84-4F77-94BA-849609C039C1}" dt="2021-01-22T17:32:28.972" v="6" actId="207"/>
          <ac:spMkLst>
            <pc:docMk/>
            <pc:sldMasterMk cId="0" sldId="2147483648"/>
            <ac:spMk id="9" creationId="{00000000-0000-0000-0000-000000000000}"/>
          </ac:spMkLst>
        </pc:spChg>
        <pc:sldLayoutChg chg="modSp mod">
          <pc:chgData name="Brian Brogaard" userId="466ef7659165ab1f" providerId="LiveId" clId="{C4959CCF-9B84-4F77-94BA-849609C039C1}" dt="2021-01-22T17:32:39.070" v="9" actId="207"/>
          <pc:sldLayoutMkLst>
            <pc:docMk/>
            <pc:sldMasterMk cId="0" sldId="2147483648"/>
            <pc:sldLayoutMk cId="0" sldId="2147483655"/>
          </pc:sldLayoutMkLst>
          <pc:spChg chg="mod">
            <ac:chgData name="Brian Brogaard" userId="466ef7659165ab1f" providerId="LiveId" clId="{C4959CCF-9B84-4F77-94BA-849609C039C1}" dt="2021-01-22T17:32:39.070" v="9" actId="207"/>
            <ac:spMkLst>
              <pc:docMk/>
              <pc:sldMasterMk cId="0" sldId="2147483648"/>
              <pc:sldLayoutMk cId="0" sldId="2147483655"/>
              <ac:spMk id="1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CHAPTER 10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42454-BCCA-4708-BED2-202E3073C578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CB5083-B018-420D-B6A1-EB7F018BE0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CHAPTER 10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DFE97F-56F6-4C03-AF90-A2BF2AF76281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/>
            </a:lvl1pPr>
          </a:lstStyle>
          <a:p>
            <a:r>
              <a:rPr lang="en-US" dirty="0"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dirty="0" err="1"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dirty="0"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E1673-3FEA-4676-B126-2846E845E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1673-3FEA-4676-B126-2846E845E8E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B0AAA68-9210-4867-90DA-D160847D4A48}" type="datetime1">
              <a:rPr lang="en-US" smtClean="0"/>
              <a:pPr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CHAPTER 10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3581400"/>
          </a:xfrm>
          <a:prstGeom prst="rect">
            <a:avLst/>
          </a:prstGeom>
          <a:gradFill flip="none" rotWithShape="1">
            <a:gsLst>
              <a:gs pos="0">
                <a:srgbClr val="1C3F94">
                  <a:shade val="30000"/>
                  <a:satMod val="115000"/>
                </a:srgbClr>
              </a:gs>
              <a:gs pos="50000">
                <a:srgbClr val="1C3F94">
                  <a:shade val="67500"/>
                  <a:satMod val="115000"/>
                </a:srgbClr>
              </a:gs>
              <a:gs pos="100000">
                <a:srgbClr val="1C3F94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990600"/>
            <a:ext cx="4572000" cy="1524000"/>
          </a:xfrm>
          <a:noFill/>
        </p:spPr>
        <p:txBody>
          <a:bodyPr anchor="ctr">
            <a:noAutofit/>
          </a:bodyPr>
          <a:lstStyle>
            <a:lvl1pPr algn="ctr">
              <a:defRPr sz="28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3429000"/>
            <a:ext cx="6553200" cy="2895600"/>
          </a:xfrm>
          <a:noFill/>
          <a:ln w="38100">
            <a:solidFill>
              <a:schemeClr val="bg2"/>
            </a:solidFill>
          </a:ln>
        </p:spPr>
        <p:txBody>
          <a:bodyPr tIns="182880" anchor="ctr">
            <a:normAutofit/>
          </a:bodyPr>
          <a:lstStyle>
            <a:lvl1pPr marL="0" indent="0" algn="l">
              <a:buNone/>
              <a:defRPr sz="4000">
                <a:solidFill>
                  <a:srgbClr val="1C3F94"/>
                </a:solidFill>
                <a:latin typeface="+mj-lt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 l="1115" r="1115" b="1378"/>
          <a:stretch>
            <a:fillRect/>
          </a:stretch>
        </p:blipFill>
        <p:spPr bwMode="auto">
          <a:xfrm>
            <a:off x="381000" y="304800"/>
            <a:ext cx="3799520" cy="3102476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Clr>
                <a:srgbClr val="1C3F94"/>
              </a:buClr>
              <a:buSzPct val="90000"/>
              <a:buFont typeface="Wingdings" pitchFamily="2" charset="2"/>
              <a:buChar char=""/>
              <a:defRPr sz="2800"/>
            </a:lvl1pPr>
            <a:lvl2pPr>
              <a:buClr>
                <a:schemeClr val="accent6">
                  <a:lumMod val="75000"/>
                </a:schemeClr>
              </a:buClr>
              <a:buSzPct val="90000"/>
              <a:buFont typeface="Wingdings" pitchFamily="2" charset="2"/>
              <a:buChar char="l"/>
              <a:defRPr sz="2400"/>
            </a:lvl2pPr>
            <a:lvl3pPr>
              <a:buClr>
                <a:schemeClr val="accent3">
                  <a:lumMod val="75000"/>
                </a:schemeClr>
              </a:buClr>
              <a:buSzPct val="90000"/>
              <a:buFont typeface="Wingdings" pitchFamily="2" charset="2"/>
              <a:buChar char="l"/>
              <a:defRPr sz="2000"/>
            </a:lvl3pPr>
            <a:lvl4pPr>
              <a:buClr>
                <a:srgbClr val="1C3F94"/>
              </a:buClr>
              <a:defRPr sz="1800"/>
            </a:lvl4pPr>
            <a:lvl5pPr>
              <a:buClr>
                <a:srgbClr val="1C3F94"/>
              </a:buCl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2998684" y="6416675"/>
            <a:ext cx="30043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solidFill>
                <a:schemeClr val="bg1"/>
              </a:solidFill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2998684" y="6416675"/>
            <a:ext cx="30043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solidFill>
                <a:schemeClr val="bg1"/>
              </a:solidFill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1828800" cy="27432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8229600" y="0"/>
            <a:ext cx="914400" cy="722531"/>
            <a:chOff x="0" y="0"/>
            <a:chExt cx="914400" cy="722531"/>
          </a:xfrm>
        </p:grpSpPr>
        <p:sp>
          <p:nvSpPr>
            <p:cNvPr id="14" name="Trapezoid 13"/>
            <p:cNvSpPr/>
            <p:nvPr/>
          </p:nvSpPr>
          <p:spPr>
            <a:xfrm flipV="1">
              <a:off x="0" y="0"/>
              <a:ext cx="914400" cy="609600"/>
            </a:xfrm>
            <a:prstGeom prst="trapezoid">
              <a:avLst/>
            </a:prstGeom>
            <a:solidFill>
              <a:srgbClr val="1C3F94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275" y="76200"/>
              <a:ext cx="7658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CHAPTER</a:t>
              </a:r>
            </a:p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10</a:t>
              </a:r>
            </a:p>
            <a:p>
              <a:pPr algn="ctr"/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1C3F94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1C3F94"/>
        </a:buClr>
        <a:buSzPct val="90000"/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90000"/>
        <a:buFont typeface="Wingdings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>
            <a:lumMod val="75000"/>
          </a:schemeClr>
        </a:buClr>
        <a:buSzPct val="90000"/>
        <a:buFont typeface="Wingdings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</a:t>
            </a:r>
            <a:r>
              <a:rPr lang="en-US" sz="9600" dirty="0"/>
              <a:t>10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kern="0" dirty="0"/>
              <a:t>The Basic Idea: </a:t>
            </a:r>
            <a:r>
              <a:rPr lang="en-US" kern="0" dirty="0" err="1"/>
              <a:t>DCF</a:t>
            </a:r>
            <a:r>
              <a:rPr lang="en-US" kern="0" dirty="0"/>
              <a:t> and </a:t>
            </a:r>
            <a:r>
              <a:rPr lang="en-US" kern="0" dirty="0" err="1"/>
              <a:t>NPV</a:t>
            </a:r>
            <a:endParaRPr lang="en-US" kern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172200"/>
            <a:ext cx="2133600" cy="365125"/>
          </a:xfrm>
        </p:spPr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10.3</a:t>
            </a:r>
            <a:r>
              <a:rPr lang="en-US" dirty="0"/>
              <a:t> Ratio Valuation Procedures: Direct Capitalization and </a:t>
            </a:r>
            <a:r>
              <a:rPr lang="en-US" dirty="0" err="1"/>
              <a:t>GIM</a:t>
            </a:r>
            <a:r>
              <a:rPr lang="en-US" dirty="0"/>
              <a:t> as Shortcuts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10.3.1</a:t>
            </a:r>
            <a:r>
              <a:rPr lang="en-US" dirty="0"/>
              <a:t> Relationship of the Cap Rate to the Total Return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EXHIBIT 10-2 </a:t>
            </a:r>
            <a:r>
              <a:rPr lang="en-US" dirty="0"/>
              <a:t>Annual Net Cash Flow Projections for Two Identical-Risk Buildings ($ millions)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225" y="2994025"/>
            <a:ext cx="8337550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10.3.2</a:t>
            </a:r>
            <a:r>
              <a:rPr lang="en-US" dirty="0"/>
              <a:t> Empirical Cap Rates and Market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10.4</a:t>
            </a:r>
            <a:r>
              <a:rPr lang="en-US" dirty="0"/>
              <a:t> Typical Mistakes in </a:t>
            </a:r>
            <a:r>
              <a:rPr lang="en-US" dirty="0" err="1"/>
              <a:t>DCF</a:t>
            </a:r>
            <a:r>
              <a:rPr lang="en-US" dirty="0"/>
              <a:t> Application to Commercial Property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10.4.1</a:t>
            </a:r>
            <a:r>
              <a:rPr lang="en-US" dirty="0"/>
              <a:t> If Your Case Lacks Merit, Dazzle Them with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10.4.2</a:t>
            </a:r>
            <a:r>
              <a:rPr lang="en-US" dirty="0"/>
              <a:t> Excessive Laziness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10.4.3</a:t>
            </a:r>
            <a:r>
              <a:rPr lang="en-US" dirty="0"/>
              <a:t> Watch Out for the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10.5</a:t>
            </a:r>
            <a:r>
              <a:rPr lang="en-US" dirty="0"/>
              <a:t> Underwriting Haircuts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10.6</a:t>
            </a:r>
            <a:r>
              <a:rPr lang="en-US" dirty="0"/>
              <a:t> Capital Budgeting and the </a:t>
            </a:r>
            <a:r>
              <a:rPr lang="en-US" dirty="0" err="1"/>
              <a:t>NPV</a:t>
            </a:r>
            <a:r>
              <a:rPr lang="en-US" dirty="0"/>
              <a:t> Investment Decision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CHAPTER OUTLINE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62500" lnSpcReduction="20000"/>
          </a:bodyPr>
          <a:lstStyle/>
          <a:p>
            <a:pPr marL="573088" indent="-573088">
              <a:buNone/>
            </a:pPr>
            <a:r>
              <a:rPr lang="en-US" sz="2900" b="1" dirty="0">
                <a:solidFill>
                  <a:srgbClr val="1C3F94"/>
                </a:solidFill>
              </a:rPr>
              <a:t>10.1</a:t>
            </a:r>
            <a:r>
              <a:rPr lang="en-US" dirty="0"/>
              <a:t> 	Relation Between Return Expectations and Property Values in the Asset Market</a:t>
            </a:r>
          </a:p>
          <a:p>
            <a:pPr marL="573088" indent="-573088">
              <a:buNone/>
            </a:pPr>
            <a:r>
              <a:rPr lang="en-US" sz="2900" b="1" dirty="0">
                <a:solidFill>
                  <a:srgbClr val="1C3F94"/>
                </a:solidFill>
              </a:rPr>
              <a:t>10.2</a:t>
            </a:r>
            <a:r>
              <a:rPr lang="en-US" dirty="0"/>
              <a:t> 	Discounted Cash Flow Valuation Procedure</a:t>
            </a:r>
          </a:p>
          <a:p>
            <a:pPr marL="1147763" lvl="1" indent="-574675">
              <a:buNone/>
            </a:pPr>
            <a:r>
              <a:rPr lang="en-US" b="1" dirty="0">
                <a:solidFill>
                  <a:srgbClr val="1C3F94"/>
                </a:solidFill>
              </a:rPr>
              <a:t>10.2.1</a:t>
            </a:r>
            <a:r>
              <a:rPr lang="en-US" dirty="0"/>
              <a:t> 	Match the Discount Rate to the Risk: </a:t>
            </a:r>
            <a:r>
              <a:rPr lang="en-US" dirty="0" err="1"/>
              <a:t>Intralease</a:t>
            </a:r>
            <a:r>
              <a:rPr lang="en-US" dirty="0"/>
              <a:t> and </a:t>
            </a:r>
            <a:r>
              <a:rPr lang="en-US" dirty="0" err="1"/>
              <a:t>Interlease</a:t>
            </a:r>
            <a:r>
              <a:rPr lang="en-US" dirty="0"/>
              <a:t> Discount Rates</a:t>
            </a:r>
          </a:p>
          <a:p>
            <a:pPr marL="1147763" lvl="1" indent="-574675">
              <a:buNone/>
            </a:pPr>
            <a:r>
              <a:rPr lang="en-US" b="1" dirty="0">
                <a:solidFill>
                  <a:srgbClr val="1C3F94"/>
                </a:solidFill>
              </a:rPr>
              <a:t>10.2.2</a:t>
            </a:r>
            <a:r>
              <a:rPr lang="en-US" dirty="0"/>
              <a:t> 	Blended </a:t>
            </a:r>
            <a:r>
              <a:rPr lang="en-US" dirty="0" err="1"/>
              <a:t>IRR</a:t>
            </a:r>
            <a:r>
              <a:rPr lang="en-US" dirty="0"/>
              <a:t>: A Single Discount Rate</a:t>
            </a:r>
          </a:p>
          <a:p>
            <a:pPr marL="1147763" lvl="1" indent="-574675">
              <a:buNone/>
            </a:pPr>
            <a:r>
              <a:rPr lang="en-US" b="1" dirty="0">
                <a:solidFill>
                  <a:srgbClr val="1C3F94"/>
                </a:solidFill>
              </a:rPr>
              <a:t>10.2.3</a:t>
            </a:r>
            <a:r>
              <a:rPr lang="en-US" dirty="0"/>
              <a:t> 	Unbundling Cash Flows: An Example</a:t>
            </a:r>
          </a:p>
          <a:p>
            <a:pPr marL="573088" indent="-573088">
              <a:buNone/>
            </a:pPr>
            <a:r>
              <a:rPr lang="en-US" sz="2900" b="1" dirty="0">
                <a:solidFill>
                  <a:srgbClr val="1C3F94"/>
                </a:solidFill>
              </a:rPr>
              <a:t>10.3</a:t>
            </a:r>
            <a:r>
              <a:rPr lang="en-US" dirty="0"/>
              <a:t> 	Ratio Valuation Procedures: Direct Capitalization and </a:t>
            </a:r>
            <a:r>
              <a:rPr lang="en-US" dirty="0" err="1"/>
              <a:t>GIM</a:t>
            </a:r>
            <a:r>
              <a:rPr lang="en-US" dirty="0"/>
              <a:t> as Shortcuts</a:t>
            </a:r>
          </a:p>
          <a:p>
            <a:pPr marL="1147763" lvl="1" indent="-574675">
              <a:buNone/>
            </a:pPr>
            <a:r>
              <a:rPr lang="en-US" b="1" dirty="0">
                <a:solidFill>
                  <a:srgbClr val="1C3F94"/>
                </a:solidFill>
              </a:rPr>
              <a:t>10.3.1</a:t>
            </a:r>
            <a:r>
              <a:rPr lang="en-US" dirty="0"/>
              <a:t> 	Relationship of the Cap Rate to the Total Return</a:t>
            </a:r>
          </a:p>
          <a:p>
            <a:pPr marL="1147763" lvl="1" indent="-574675">
              <a:buNone/>
            </a:pPr>
            <a:r>
              <a:rPr lang="en-US" b="1" dirty="0">
                <a:solidFill>
                  <a:srgbClr val="1C3F94"/>
                </a:solidFill>
              </a:rPr>
              <a:t>10.3.2</a:t>
            </a:r>
            <a:r>
              <a:rPr lang="en-US" dirty="0"/>
              <a:t> 	Empirical Cap Rates and Market Values</a:t>
            </a:r>
          </a:p>
          <a:p>
            <a:pPr marL="573088" indent="-573088">
              <a:buNone/>
            </a:pPr>
            <a:r>
              <a:rPr lang="en-US" sz="2900" b="1" dirty="0">
                <a:solidFill>
                  <a:srgbClr val="1C3F94"/>
                </a:solidFill>
              </a:rPr>
              <a:t>10.4</a:t>
            </a:r>
            <a:r>
              <a:rPr lang="en-US" dirty="0"/>
              <a:t> 	Typical Mistakes in </a:t>
            </a:r>
            <a:r>
              <a:rPr lang="en-US" dirty="0" err="1"/>
              <a:t>DCF</a:t>
            </a:r>
            <a:r>
              <a:rPr lang="en-US" dirty="0"/>
              <a:t> Application to Commercial Property</a:t>
            </a:r>
          </a:p>
          <a:p>
            <a:pPr marL="1147763" lvl="1" indent="-574675">
              <a:buNone/>
            </a:pPr>
            <a:r>
              <a:rPr lang="en-US" b="1" dirty="0">
                <a:solidFill>
                  <a:srgbClr val="1C3F94"/>
                </a:solidFill>
              </a:rPr>
              <a:t>10.4.1</a:t>
            </a:r>
            <a:r>
              <a:rPr lang="en-US" dirty="0"/>
              <a:t> 	If Your Case Lacks Merit, Dazzle Them with Numbers</a:t>
            </a:r>
          </a:p>
          <a:p>
            <a:pPr marL="1147763" lvl="1" indent="-574675">
              <a:buNone/>
            </a:pPr>
            <a:r>
              <a:rPr lang="en-US" b="1" dirty="0">
                <a:solidFill>
                  <a:srgbClr val="1C3F94"/>
                </a:solidFill>
              </a:rPr>
              <a:t>10.4.2</a:t>
            </a:r>
            <a:r>
              <a:rPr lang="en-US" dirty="0"/>
              <a:t> 	Excessive Laziness</a:t>
            </a:r>
          </a:p>
          <a:p>
            <a:pPr marL="1147763" lvl="1" indent="-574675">
              <a:buNone/>
            </a:pPr>
            <a:r>
              <a:rPr lang="en-US" b="1" dirty="0">
                <a:solidFill>
                  <a:srgbClr val="1C3F94"/>
                </a:solidFill>
              </a:rPr>
              <a:t>10.4.3</a:t>
            </a:r>
            <a:r>
              <a:rPr lang="en-US" dirty="0"/>
              <a:t> 	Watch Out for the Cycle</a:t>
            </a:r>
          </a:p>
          <a:p>
            <a:pPr marL="573088" indent="-573088">
              <a:buNone/>
            </a:pPr>
            <a:r>
              <a:rPr lang="en-US" sz="2900" b="1" dirty="0">
                <a:solidFill>
                  <a:srgbClr val="1C3F94"/>
                </a:solidFill>
              </a:rPr>
              <a:t>10.5</a:t>
            </a:r>
            <a:r>
              <a:rPr lang="en-US" dirty="0"/>
              <a:t> 	Underwriting Haircuts</a:t>
            </a:r>
          </a:p>
          <a:p>
            <a:pPr marL="573088" indent="-573088">
              <a:buNone/>
            </a:pPr>
            <a:r>
              <a:rPr lang="en-US" sz="2900" b="1" dirty="0">
                <a:solidFill>
                  <a:srgbClr val="1C3F94"/>
                </a:solidFill>
              </a:rPr>
              <a:t>10.6</a:t>
            </a:r>
            <a:r>
              <a:rPr lang="en-US" dirty="0"/>
              <a:t> 	Capital Budgeting and the </a:t>
            </a:r>
            <a:r>
              <a:rPr lang="en-US" dirty="0" err="1"/>
              <a:t>NPV</a:t>
            </a:r>
            <a:r>
              <a:rPr lang="en-US" dirty="0"/>
              <a:t> Investment Decision Rule</a:t>
            </a:r>
          </a:p>
          <a:p>
            <a:pPr marL="1147763" lvl="1" indent="-574675">
              <a:buNone/>
            </a:pPr>
            <a:r>
              <a:rPr lang="en-US" b="1" dirty="0">
                <a:solidFill>
                  <a:srgbClr val="1C3F94"/>
                </a:solidFill>
              </a:rPr>
              <a:t>10.6.1</a:t>
            </a:r>
            <a:r>
              <a:rPr lang="en-US" dirty="0"/>
              <a:t> 	</a:t>
            </a:r>
            <a:r>
              <a:rPr lang="en-US" dirty="0" err="1"/>
              <a:t>NPV</a:t>
            </a:r>
            <a:r>
              <a:rPr lang="en-US" dirty="0"/>
              <a:t> Rule Corollary: Zero-</a:t>
            </a:r>
            <a:r>
              <a:rPr lang="en-US" dirty="0" err="1"/>
              <a:t>NPV</a:t>
            </a:r>
            <a:r>
              <a:rPr lang="en-US" dirty="0"/>
              <a:t> Deals Are OK</a:t>
            </a:r>
          </a:p>
          <a:p>
            <a:pPr marL="1147763" lvl="1" indent="-574675">
              <a:buNone/>
            </a:pPr>
            <a:r>
              <a:rPr lang="en-US" b="1" dirty="0">
                <a:solidFill>
                  <a:srgbClr val="1C3F94"/>
                </a:solidFill>
              </a:rPr>
              <a:t>10.6.2</a:t>
            </a:r>
            <a:r>
              <a:rPr lang="en-US" dirty="0"/>
              <a:t> 	Choosing Among Alternative Zero-</a:t>
            </a:r>
            <a:r>
              <a:rPr lang="en-US" dirty="0" err="1"/>
              <a:t>NPV</a:t>
            </a:r>
            <a:r>
              <a:rPr lang="en-US" dirty="0"/>
              <a:t> Investments</a:t>
            </a:r>
          </a:p>
          <a:p>
            <a:pPr marL="1147763" lvl="1" indent="-574675">
              <a:buNone/>
            </a:pPr>
            <a:r>
              <a:rPr lang="en-US" b="1" dirty="0">
                <a:solidFill>
                  <a:srgbClr val="1C3F94"/>
                </a:solidFill>
              </a:rPr>
              <a:t>10.6.3</a:t>
            </a:r>
            <a:r>
              <a:rPr lang="en-US" dirty="0"/>
              <a:t> 	Hurdle Rate Version of the Decision Rule</a:t>
            </a:r>
          </a:p>
          <a:p>
            <a:pPr marL="573088" indent="-573088">
              <a:buNone/>
            </a:pPr>
            <a:r>
              <a:rPr lang="en-US" b="1" dirty="0">
                <a:solidFill>
                  <a:srgbClr val="1C3F94"/>
                </a:solidFill>
              </a:rPr>
              <a:t>10.7 </a:t>
            </a:r>
            <a:r>
              <a:rPr lang="en-US" dirty="0"/>
              <a:t>	Chapter Summary</a:t>
            </a:r>
          </a:p>
          <a:p>
            <a:pPr>
              <a:buNone/>
            </a:pPr>
            <a:r>
              <a:rPr lang="en-US" b="1" dirty="0">
                <a:solidFill>
                  <a:srgbClr val="1C3F94"/>
                </a:solidFill>
              </a:rPr>
              <a:t>Appendix 10A </a:t>
            </a:r>
            <a:r>
              <a:rPr lang="en-US" dirty="0"/>
              <a:t>Micro-Level Investment Performance Attribution: Parsing the </a:t>
            </a:r>
            <a:r>
              <a:rPr lang="en-US" dirty="0" err="1"/>
              <a:t>IRR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/>
          <a:lstStyle/>
          <a:p>
            <a:pPr lvl="0"/>
            <a:r>
              <a:rPr lang="en-US" b="1" dirty="0"/>
              <a:t>10.6.1</a:t>
            </a:r>
            <a:r>
              <a:rPr lang="en-US" dirty="0"/>
              <a:t> </a:t>
            </a:r>
            <a:r>
              <a:rPr lang="en-US" dirty="0" err="1"/>
              <a:t>NPV</a:t>
            </a:r>
            <a:r>
              <a:rPr lang="en-US" dirty="0"/>
              <a:t> Rule Corollary: Zero-</a:t>
            </a:r>
            <a:r>
              <a:rPr lang="en-US" dirty="0" err="1"/>
              <a:t>NPV</a:t>
            </a:r>
            <a:r>
              <a:rPr lang="en-US" dirty="0"/>
              <a:t> Deals Are 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10.6.2</a:t>
            </a:r>
            <a:r>
              <a:rPr lang="en-US" dirty="0"/>
              <a:t> Choosing Among Alternative Zero-</a:t>
            </a:r>
            <a:r>
              <a:rPr lang="en-US" dirty="0" err="1"/>
              <a:t>NPV</a:t>
            </a:r>
            <a:r>
              <a:rPr lang="en-US" dirty="0"/>
              <a:t> Investments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/>
          <a:lstStyle/>
          <a:p>
            <a:pPr lvl="0"/>
            <a:r>
              <a:rPr lang="en-US" b="1" dirty="0"/>
              <a:t>10.6.3</a:t>
            </a:r>
            <a:r>
              <a:rPr lang="en-US" dirty="0"/>
              <a:t> Hurdle Rate Version of the Decision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10.7</a:t>
            </a:r>
            <a:r>
              <a:rPr lang="en-US" dirty="0"/>
              <a:t> Chapter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Appendix 10A </a:t>
            </a:r>
            <a:r>
              <a:rPr lang="en-US" dirty="0"/>
              <a:t>Micro-Level Investment Performance Attribution: Parsing the </a:t>
            </a:r>
            <a:r>
              <a:rPr lang="en-US" dirty="0" err="1"/>
              <a:t>IRR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2054225" algn="l"/>
              </a:tabLst>
            </a:pPr>
            <a:r>
              <a:rPr lang="en-US" b="1" dirty="0"/>
              <a:t>EXHIBIT 10A-1 </a:t>
            </a:r>
            <a:r>
              <a:rPr lang="en-US" dirty="0"/>
              <a:t>Example Property Investment Cash Flow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25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548655" y="1341625"/>
            <a:ext cx="8308167" cy="4928291"/>
            <a:chOff x="548655" y="1341625"/>
            <a:chExt cx="8308167" cy="4928291"/>
          </a:xfrm>
        </p:grpSpPr>
        <p:sp>
          <p:nvSpPr>
            <p:cNvPr id="8" name="TextBox 7"/>
            <p:cNvSpPr txBox="1"/>
            <p:nvPr/>
          </p:nvSpPr>
          <p:spPr>
            <a:xfrm rot="16200000">
              <a:off x="7231537" y="4350864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t="2007"/>
            <a:stretch>
              <a:fillRect/>
            </a:stretch>
          </p:blipFill>
          <p:spPr bwMode="auto">
            <a:xfrm>
              <a:off x="548655" y="1341625"/>
              <a:ext cx="8028777" cy="4928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KEY TERMS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numCol="2" spcCol="182880">
            <a:normAutofit fontScale="70000" lnSpcReduction="20000"/>
          </a:bodyPr>
          <a:lstStyle/>
          <a:p>
            <a:r>
              <a:rPr lang="en-US" dirty="0"/>
              <a:t>returns and values</a:t>
            </a:r>
          </a:p>
          <a:p>
            <a:r>
              <a:rPr lang="en-US" dirty="0"/>
              <a:t>expected cash flows (numerators)</a:t>
            </a:r>
          </a:p>
          <a:p>
            <a:r>
              <a:rPr lang="en-US" dirty="0"/>
              <a:t>Greater Fool Theory</a:t>
            </a:r>
          </a:p>
          <a:p>
            <a:r>
              <a:rPr lang="en-US" dirty="0"/>
              <a:t>discounted cash flow (</a:t>
            </a:r>
            <a:r>
              <a:rPr lang="en-US" dirty="0" err="1"/>
              <a:t>DCF</a:t>
            </a:r>
            <a:r>
              <a:rPr lang="en-US" dirty="0"/>
              <a:t>)</a:t>
            </a:r>
          </a:p>
          <a:p>
            <a:r>
              <a:rPr lang="en-US" dirty="0"/>
              <a:t>opportunity cost of capital (OCC)</a:t>
            </a:r>
          </a:p>
          <a:p>
            <a:r>
              <a:rPr lang="en-US" dirty="0"/>
              <a:t>going-in </a:t>
            </a:r>
            <a:r>
              <a:rPr lang="en-US" dirty="0" err="1"/>
              <a:t>IRR</a:t>
            </a:r>
            <a:endParaRPr lang="en-US" dirty="0"/>
          </a:p>
          <a:p>
            <a:r>
              <a:rPr lang="en-US" dirty="0" err="1"/>
              <a:t>intralease</a:t>
            </a:r>
            <a:r>
              <a:rPr lang="en-US" dirty="0"/>
              <a:t> discount rate</a:t>
            </a:r>
          </a:p>
          <a:p>
            <a:r>
              <a:rPr lang="en-US" dirty="0" err="1"/>
              <a:t>interlease</a:t>
            </a:r>
            <a:r>
              <a:rPr lang="en-US" dirty="0"/>
              <a:t> discount rate</a:t>
            </a:r>
          </a:p>
          <a:p>
            <a:r>
              <a:rPr lang="en-US" dirty="0"/>
              <a:t>reversion cash flow</a:t>
            </a:r>
          </a:p>
          <a:p>
            <a:r>
              <a:rPr lang="en-US" dirty="0"/>
              <a:t>expected returns (denominators)</a:t>
            </a:r>
          </a:p>
          <a:p>
            <a:r>
              <a:rPr lang="en-US" dirty="0"/>
              <a:t>blended </a:t>
            </a:r>
            <a:r>
              <a:rPr lang="en-US" dirty="0" err="1"/>
              <a:t>IRR</a:t>
            </a:r>
            <a:endParaRPr lang="en-US" dirty="0"/>
          </a:p>
          <a:p>
            <a:r>
              <a:rPr lang="en-US" dirty="0"/>
              <a:t>unbundled cash flows</a:t>
            </a:r>
          </a:p>
          <a:p>
            <a:r>
              <a:rPr lang="en-US" dirty="0"/>
              <a:t>direct capitalization</a:t>
            </a:r>
          </a:p>
          <a:p>
            <a:r>
              <a:rPr lang="en-US" dirty="0"/>
              <a:t>gross income multiplier (</a:t>
            </a:r>
            <a:r>
              <a:rPr lang="en-US" dirty="0" err="1"/>
              <a:t>GIM</a:t>
            </a:r>
            <a:r>
              <a:rPr lang="en-US" dirty="0"/>
              <a:t>)</a:t>
            </a:r>
          </a:p>
          <a:p>
            <a:r>
              <a:rPr lang="en-US" dirty="0"/>
              <a:t>ratio valuation</a:t>
            </a:r>
          </a:p>
          <a:p>
            <a:r>
              <a:rPr lang="en-US" dirty="0"/>
              <a:t>empirical cap rates</a:t>
            </a:r>
          </a:p>
          <a:p>
            <a:r>
              <a:rPr lang="en-US" dirty="0"/>
              <a:t>GIGO</a:t>
            </a:r>
          </a:p>
          <a:p>
            <a:r>
              <a:rPr lang="en-US" dirty="0"/>
              <a:t>discount rate</a:t>
            </a:r>
          </a:p>
          <a:p>
            <a:r>
              <a:rPr lang="en-US" dirty="0"/>
              <a:t>net present value (</a:t>
            </a:r>
            <a:r>
              <a:rPr lang="en-US" dirty="0" err="1"/>
              <a:t>NPV</a:t>
            </a:r>
            <a:r>
              <a:rPr lang="en-US" dirty="0"/>
              <a:t>)</a:t>
            </a:r>
          </a:p>
          <a:p>
            <a:r>
              <a:rPr lang="en-US" dirty="0"/>
              <a:t>wealth maximization</a:t>
            </a:r>
          </a:p>
          <a:p>
            <a:r>
              <a:rPr lang="en-US" dirty="0"/>
              <a:t>market value</a:t>
            </a:r>
          </a:p>
          <a:p>
            <a:r>
              <a:rPr lang="en-US" dirty="0"/>
              <a:t>hurdle rate</a:t>
            </a:r>
          </a:p>
          <a:p>
            <a:r>
              <a:rPr lang="en-US" dirty="0"/>
              <a:t>performance attribution</a:t>
            </a:r>
          </a:p>
          <a:p>
            <a:r>
              <a:rPr lang="en-US" dirty="0"/>
              <a:t>initial yield component (</a:t>
            </a:r>
            <a:r>
              <a:rPr lang="en-US" dirty="0" err="1"/>
              <a:t>IY</a:t>
            </a:r>
            <a:r>
              <a:rPr lang="en-US" dirty="0"/>
              <a:t>)</a:t>
            </a:r>
          </a:p>
          <a:p>
            <a:r>
              <a:rPr lang="en-US" dirty="0"/>
              <a:t>cash flow change return component (CFC)</a:t>
            </a:r>
          </a:p>
          <a:p>
            <a:r>
              <a:rPr lang="en-US" dirty="0"/>
              <a:t>yield-change component (</a:t>
            </a:r>
            <a:r>
              <a:rPr lang="en-US" dirty="0" err="1"/>
              <a:t>YC</a:t>
            </a:r>
            <a:r>
              <a:rPr lang="en-US" dirty="0"/>
              <a:t>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After reading this chapter, you should understand:</a:t>
            </a:r>
          </a:p>
          <a:p>
            <a:r>
              <a:rPr lang="en-US" dirty="0"/>
              <a:t>The relationship between investor return expectations and asset prices.</a:t>
            </a:r>
          </a:p>
          <a:p>
            <a:r>
              <a:rPr lang="en-US" dirty="0"/>
              <a:t>The </a:t>
            </a:r>
            <a:r>
              <a:rPr lang="en-US" dirty="0" err="1"/>
              <a:t>DCF</a:t>
            </a:r>
            <a:r>
              <a:rPr lang="en-US" dirty="0"/>
              <a:t> valuation procedure and how to use it.</a:t>
            </a:r>
          </a:p>
          <a:p>
            <a:r>
              <a:rPr lang="en-US" dirty="0"/>
              <a:t>The relationship between </a:t>
            </a:r>
            <a:r>
              <a:rPr lang="en-US" dirty="0" err="1"/>
              <a:t>DCF</a:t>
            </a:r>
            <a:r>
              <a:rPr lang="en-US" dirty="0"/>
              <a:t> and ratio shortcut procedures such as direct capitalization.</a:t>
            </a:r>
          </a:p>
          <a:p>
            <a:r>
              <a:rPr lang="en-US" dirty="0"/>
              <a:t>The </a:t>
            </a:r>
            <a:r>
              <a:rPr lang="en-US" dirty="0" err="1"/>
              <a:t>NPV</a:t>
            </a:r>
            <a:r>
              <a:rPr lang="en-US" dirty="0"/>
              <a:t> investment decision rule (including the hurdle rate).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10.1</a:t>
            </a:r>
            <a:r>
              <a:rPr lang="en-US" dirty="0"/>
              <a:t> Relation Between Return Expectations and Property Values in the Asset Market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10.2</a:t>
            </a:r>
            <a:r>
              <a:rPr lang="en-US" dirty="0"/>
              <a:t> Discounted Cash Flow Valuation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10.2.1</a:t>
            </a:r>
            <a:r>
              <a:rPr lang="en-US" dirty="0"/>
              <a:t> Match the Discount Rate to the Risk: </a:t>
            </a:r>
            <a:r>
              <a:rPr lang="en-US" dirty="0" err="1"/>
              <a:t>Intralease</a:t>
            </a:r>
            <a:r>
              <a:rPr lang="en-US" dirty="0"/>
              <a:t> and </a:t>
            </a:r>
            <a:r>
              <a:rPr lang="en-US" dirty="0" err="1"/>
              <a:t>Interlease</a:t>
            </a:r>
            <a:r>
              <a:rPr lang="en-US" dirty="0"/>
              <a:t> Discount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EXHIBIT 10-1 </a:t>
            </a:r>
            <a:r>
              <a:rPr lang="en-US" dirty="0"/>
              <a:t>Hypothetical Office Building Net Cash Flows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50" y="3121025"/>
            <a:ext cx="83439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10.2.2</a:t>
            </a:r>
            <a:r>
              <a:rPr lang="en-US" dirty="0"/>
              <a:t> Blended </a:t>
            </a:r>
            <a:r>
              <a:rPr lang="en-US" dirty="0" err="1"/>
              <a:t>IRR</a:t>
            </a:r>
            <a:r>
              <a:rPr lang="en-US" dirty="0"/>
              <a:t>: A Single Discount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10.2.3</a:t>
            </a:r>
            <a:r>
              <a:rPr lang="en-US" dirty="0"/>
              <a:t> Unbundling Cash Flows: 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590</Words>
  <Application>Microsoft Office PowerPoint</Application>
  <PresentationFormat>On-screen Show (4:3)</PresentationFormat>
  <Paragraphs>108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Lato</vt:lpstr>
      <vt:lpstr>Times New Roman</vt:lpstr>
      <vt:lpstr>Wingdings</vt:lpstr>
      <vt:lpstr>Office Theme</vt:lpstr>
      <vt:lpstr>Chapter 10</vt:lpstr>
      <vt:lpstr>CHAPTER OUTLINE</vt:lpstr>
      <vt:lpstr>LEARNING OBJECTIVES</vt:lpstr>
      <vt:lpstr>10.1 Relation Between Return Expectations and Property Values in the Asset Market</vt:lpstr>
      <vt:lpstr>10.2 Discounted Cash Flow Valuation Procedure</vt:lpstr>
      <vt:lpstr>10.2.1 Match the Discount Rate to the Risk: Intralease and Interlease Discount Rates</vt:lpstr>
      <vt:lpstr>EXHIBIT 10-1 Hypothetical Office Building Net Cash Flows</vt:lpstr>
      <vt:lpstr>10.2.2 Blended IRR: A Single Discount Rate</vt:lpstr>
      <vt:lpstr>10.2.3 Unbundling Cash Flows: An Example</vt:lpstr>
      <vt:lpstr>10.3 Ratio Valuation Procedures: Direct Capitalization and GIM as Shortcuts</vt:lpstr>
      <vt:lpstr>10.3.1 Relationship of the Cap Rate to the Total Return</vt:lpstr>
      <vt:lpstr>EXHIBIT 10-2 Annual Net Cash Flow Projections for Two Identical-Risk Buildings ($ millions)</vt:lpstr>
      <vt:lpstr>10.3.2 Empirical Cap Rates and Market Values</vt:lpstr>
      <vt:lpstr>10.4 Typical Mistakes in DCF Application to Commercial Property</vt:lpstr>
      <vt:lpstr>10.4.1 If Your Case Lacks Merit, Dazzle Them with Numbers</vt:lpstr>
      <vt:lpstr>10.4.2 Excessive Laziness</vt:lpstr>
      <vt:lpstr>10.4.3 Watch Out for the Cycle</vt:lpstr>
      <vt:lpstr>10.5 Underwriting Haircuts</vt:lpstr>
      <vt:lpstr>10.6 Capital Budgeting and the NPV Investment Decision Rule</vt:lpstr>
      <vt:lpstr>10.6.1 NPV Rule Corollary: Zero-NPV Deals Are OK</vt:lpstr>
      <vt:lpstr>10.6.2 Choosing Among Alternative Zero-NPV Investments</vt:lpstr>
      <vt:lpstr>10.6.3 Hurdle Rate Version of the Decision Rule</vt:lpstr>
      <vt:lpstr>10.7 Chapter Summary</vt:lpstr>
      <vt:lpstr>Appendix 10A Micro-Level Investment Performance Attribution: Parsing the IRR</vt:lpstr>
      <vt:lpstr>EXHIBIT 10A-1 Example Property Investment Cash Flow</vt:lpstr>
      <vt:lpstr>KEY TERMS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*</dc:creator>
  <cp:lastModifiedBy>Brian Brogaard</cp:lastModifiedBy>
  <cp:revision>77</cp:revision>
  <dcterms:created xsi:type="dcterms:W3CDTF">2013-02-04T22:06:42Z</dcterms:created>
  <dcterms:modified xsi:type="dcterms:W3CDTF">2021-01-22T17:33:01Z</dcterms:modified>
</cp:coreProperties>
</file>